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278" r:id="rId4"/>
    <p:sldId id="286" r:id="rId5"/>
    <p:sldId id="285" r:id="rId6"/>
    <p:sldId id="275" r:id="rId7"/>
    <p:sldId id="277" r:id="rId8"/>
    <p:sldId id="295" r:id="rId9"/>
    <p:sldId id="292" r:id="rId10"/>
    <p:sldId id="283"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80" r:id="rId26"/>
    <p:sldId id="271" r:id="rId27"/>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128" d="100"/>
          <a:sy n="128" d="100"/>
        </p:scale>
        <p:origin x="19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7A33D63-7E0F-4311-A2D3-D7333BE410E9}" type="datetimeFigureOut">
              <a:rPr lang="en-GB" smtClean="0"/>
              <a:t>10/05/2018</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D1E69032-CA41-4C9C-9C95-492215F5BE93}" type="slidenum">
              <a:rPr lang="en-GB" smtClean="0"/>
              <a:t>‹#›</a:t>
            </a:fld>
            <a:endParaRPr lang="en-GB" dirty="0"/>
          </a:p>
        </p:txBody>
      </p:sp>
    </p:spTree>
    <p:extLst>
      <p:ext uri="{BB962C8B-B14F-4D97-AF65-F5344CB8AC3E}">
        <p14:creationId xmlns:p14="http://schemas.microsoft.com/office/powerpoint/2010/main" val="387880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Suggest to end meetings / workshops and try to encourage use of the Responsibility Pledge</a:t>
            </a:r>
          </a:p>
          <a:p>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182758" indent="-454649">
              <a:defRPr>
                <a:solidFill>
                  <a:schemeClr val="tx1"/>
                </a:solidFill>
                <a:latin typeface="Arial" panose="020B0604020202020204" pitchFamily="34" charset="0"/>
                <a:cs typeface="Arial" panose="020B0604020202020204" pitchFamily="34" charset="0"/>
              </a:defRPr>
            </a:lvl2pPr>
            <a:lvl3pPr marL="1821950" indent="-364055">
              <a:defRPr>
                <a:solidFill>
                  <a:schemeClr val="tx1"/>
                </a:solidFill>
                <a:latin typeface="Arial" panose="020B0604020202020204" pitchFamily="34" charset="0"/>
                <a:cs typeface="Arial" panose="020B0604020202020204" pitchFamily="34" charset="0"/>
              </a:defRPr>
            </a:lvl3pPr>
            <a:lvl4pPr marL="2550058" indent="-364055">
              <a:defRPr>
                <a:solidFill>
                  <a:schemeClr val="tx1"/>
                </a:solidFill>
                <a:latin typeface="Arial" panose="020B0604020202020204" pitchFamily="34" charset="0"/>
                <a:cs typeface="Arial" panose="020B0604020202020204" pitchFamily="34" charset="0"/>
              </a:defRPr>
            </a:lvl4pPr>
            <a:lvl5pPr marL="3278167" indent="-364055">
              <a:defRPr>
                <a:solidFill>
                  <a:schemeClr val="tx1"/>
                </a:solidFill>
                <a:latin typeface="Arial" panose="020B0604020202020204" pitchFamily="34" charset="0"/>
                <a:cs typeface="Arial" panose="020B0604020202020204" pitchFamily="34" charset="0"/>
              </a:defRPr>
            </a:lvl5pPr>
            <a:lvl6pPr marL="3761336" indent="-36405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244505" indent="-36405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727674" indent="-36405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10843" indent="-36405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615564-8402-4304-992E-5F8D42B3F326}" type="slidenum">
              <a:rPr lang="en-US" altLang="en-US" smtClean="0">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1732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330494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393057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174883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220450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328109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18429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21098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61626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349159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55462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3E4A7-3722-4668-B6C2-3A6BD935CADC}" type="datetimeFigureOut">
              <a:rPr lang="en-GB" smtClean="0"/>
              <a:t>10/05/2018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4B265-F7FE-4119-A5A7-D8BDF13266D9}" type="slidenum">
              <a:rPr lang="en-GB" smtClean="0"/>
              <a:t>‹#›</a:t>
            </a:fld>
            <a:endParaRPr lang="en-GB" dirty="0"/>
          </a:p>
        </p:txBody>
      </p:sp>
    </p:spTree>
    <p:extLst>
      <p:ext uri="{BB962C8B-B14F-4D97-AF65-F5344CB8AC3E}">
        <p14:creationId xmlns:p14="http://schemas.microsoft.com/office/powerpoint/2010/main" val="192327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3E4A7-3722-4668-B6C2-3A6BD935CADC}" type="datetimeFigureOut">
              <a:rPr lang="en-GB" smtClean="0"/>
              <a:t>10/05/2018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4B265-F7FE-4119-A5A7-D8BDF13266D9}" type="slidenum">
              <a:rPr lang="en-GB" smtClean="0"/>
              <a:t>‹#›</a:t>
            </a:fld>
            <a:endParaRPr lang="en-GB" dirty="0"/>
          </a:p>
        </p:txBody>
      </p:sp>
    </p:spTree>
    <p:extLst>
      <p:ext uri="{BB962C8B-B14F-4D97-AF65-F5344CB8AC3E}">
        <p14:creationId xmlns:p14="http://schemas.microsoft.com/office/powerpoint/2010/main" val="249201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a.org/groupsservice-bodies/guidelines/literature-translations/" TargetMode="External"/><Relationship Id="rId7" Type="http://schemas.openxmlformats.org/officeDocument/2006/relationships/image" Target="../media/image14.png"/><Relationship Id="rId2" Type="http://schemas.openxmlformats.org/officeDocument/2006/relationships/hyperlink" Target="https://oa.org/files/pdf/translation_guidelines.pdf"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oa.org/files/pdf/License-2-Agreement-to-Publish-and-Distribute.pdf" TargetMode="External"/><Relationship Id="rId4" Type="http://schemas.openxmlformats.org/officeDocument/2006/relationships/hyperlink" Target="https://oa.org/files/pdf/License-1-Agreement-to-Translate1.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a.org/members/events/world-service-business-conference/"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a.org/files/pdf/License-1-Agreement-to-Translate1.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oa.org/files/pdf/License-2-Agreement-to-Publish-and-Distribut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oa.org/files/pdf/License-1-Agreement-to-Translate1.pdf"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oa.org/files/pdf/License-2-Agreement-to-Publish-and-Distribute.pd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hyperlink" Target="https://oa.org/files/pdf/translation_guidelines.pdf" TargetMode="External"/><Relationship Id="rId7" Type="http://schemas.openxmlformats.org/officeDocument/2006/relationships/image" Target="../media/image27.png"/><Relationship Id="rId2" Type="http://schemas.openxmlformats.org/officeDocument/2006/relationships/hyperlink" Target="https://oa.org/files/pdf/OA-Glossary-2017-1.pdf"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oa.org/documents/" TargetMode="External"/><Relationship Id="rId4" Type="http://schemas.openxmlformats.org/officeDocument/2006/relationships/hyperlink" Target="https://oa.org/files/pdf/abstinence_lit_guid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oa.org/files/pdf/License-2-Agreement-to-Publish-and-Distribut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oa.org/files/pdf/translation_guidelin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oa.org/files/pdf/translation_guidelines.pdf" TargetMode="External"/><Relationship Id="rId2" Type="http://schemas.openxmlformats.org/officeDocument/2006/relationships/hyperlink" Target="http://www.oa.org/" TargetMode="External"/><Relationship Id="rId1" Type="http://schemas.openxmlformats.org/officeDocument/2006/relationships/slideLayout" Target="../slideLayouts/slideLayout2.xml"/><Relationship Id="rId4" Type="http://schemas.openxmlformats.org/officeDocument/2006/relationships/hyperlink" Target="https://oa.org/files/pdf/abstinence_lit_guid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a.org/files/pdf/OA-Glossary-2017-1.pdf" TargetMode="External"/><Relationship Id="rId2" Type="http://schemas.openxmlformats.org/officeDocument/2006/relationships/hyperlink" Target="https://oa.org/files/pdf/translation_guidelines.pdf"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oa.org/groupsservice-bodies/guidelines/literature-transl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oa.org/contribut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oa.org/groupsservice-bodies/guidelines/literature-translations/" TargetMode="External"/><Relationship Id="rId2" Type="http://schemas.openxmlformats.org/officeDocument/2006/relationships/hyperlink" Target="https://oa.org/files/pdf/Translation-Funds-Application_2017.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oa.org/groupsservice-bodies/guidelines/copyright-requests/" TargetMode="External"/><Relationship Id="rId2" Type="http://schemas.openxmlformats.org/officeDocument/2006/relationships/hyperlink" Target="https://o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451" y="112542"/>
            <a:ext cx="9950547" cy="2054006"/>
          </a:xfrm>
        </p:spPr>
        <p:txBody>
          <a:bodyPr>
            <a:noAutofit/>
          </a:bodyPr>
          <a:lstStyle/>
          <a:p>
            <a:r>
              <a:rPr lang="en-GB" sz="6600" b="1" u="sng" dirty="0">
                <a:solidFill>
                  <a:srgbClr val="0070C0"/>
                </a:solidFill>
                <a:effectLst>
                  <a:outerShdw blurRad="38100" dist="25400" dir="5400000" algn="ctr">
                    <a:srgbClr val="6E747A">
                      <a:alpha val="43000"/>
                    </a:srgbClr>
                  </a:outerShdw>
                </a:effectLst>
              </a:rPr>
              <a:t>Overeaters Anonymous  </a:t>
            </a:r>
            <a:br>
              <a:rPr lang="en-GB" sz="6600" b="1" u="sng" dirty="0">
                <a:solidFill>
                  <a:srgbClr val="0070C0"/>
                </a:solidFill>
                <a:cs typeface="Calibri"/>
              </a:rPr>
            </a:br>
            <a:r>
              <a:rPr lang="en-GB" sz="6600" b="1" u="sng" dirty="0">
                <a:solidFill>
                  <a:srgbClr val="0070C0"/>
                </a:solidFill>
                <a:effectLst>
                  <a:outerShdw blurRad="38100" dist="25400" dir="5400000" algn="ctr">
                    <a:srgbClr val="6E747A">
                      <a:alpha val="43000"/>
                    </a:srgbClr>
                  </a:outerShdw>
                </a:effectLst>
              </a:rPr>
              <a:t>Translations </a:t>
            </a:r>
            <a:endParaRPr lang="en-GB" sz="66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352" y="2610524"/>
            <a:ext cx="6109647" cy="3252114"/>
          </a:xfrm>
          <a:prstGeom prst="rect">
            <a:avLst/>
          </a:prstGeom>
        </p:spPr>
      </p:pic>
      <p:sp>
        <p:nvSpPr>
          <p:cNvPr id="5" name="Rectangle 4"/>
          <p:cNvSpPr/>
          <p:nvPr/>
        </p:nvSpPr>
        <p:spPr>
          <a:xfrm rot="-1440000">
            <a:off x="1251731" y="4427646"/>
            <a:ext cx="2728184" cy="923330"/>
          </a:xfrm>
          <a:prstGeom prst="rect">
            <a:avLst/>
          </a:prstGeom>
          <a:ln w="12700"/>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lIns="91440" tIns="45720" rIns="91440" bIns="45720" anchor="t">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Translate</a:t>
            </a:r>
          </a:p>
        </p:txBody>
      </p:sp>
    </p:spTree>
    <p:extLst>
      <p:ext uri="{BB962C8B-B14F-4D97-AF65-F5344CB8AC3E}">
        <p14:creationId xmlns:p14="http://schemas.microsoft.com/office/powerpoint/2010/main" val="352032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4" y="78523"/>
            <a:ext cx="10515600" cy="1325563"/>
          </a:xfrm>
        </p:spPr>
        <p:txBody>
          <a:bodyPr/>
          <a:lstStyle/>
          <a:p>
            <a:r>
              <a:rPr lang="en-GB" b="1" u="sng" dirty="0">
                <a:solidFill>
                  <a:schemeClr val="accent1"/>
                </a:solidFill>
                <a:effectLst>
                  <a:outerShdw blurRad="38100" dist="25400" dir="5400000" algn="ctr">
                    <a:srgbClr val="6E747A">
                      <a:alpha val="43000"/>
                    </a:srgbClr>
                  </a:outerShdw>
                </a:effectLst>
              </a:rPr>
              <a:t>Translation Guidelines for OA Literature</a:t>
            </a:r>
            <a:endParaRPr lang="en-GB" dirty="0"/>
          </a:p>
        </p:txBody>
      </p:sp>
      <p:sp>
        <p:nvSpPr>
          <p:cNvPr id="3" name="Content Placeholder 2"/>
          <p:cNvSpPr>
            <a:spLocks noGrp="1"/>
          </p:cNvSpPr>
          <p:nvPr>
            <p:ph idx="1"/>
          </p:nvPr>
        </p:nvSpPr>
        <p:spPr>
          <a:xfrm>
            <a:off x="272954" y="1143451"/>
            <a:ext cx="10384810" cy="3455845"/>
          </a:xfrm>
        </p:spPr>
        <p:txBody>
          <a:bodyPr vert="horz" lIns="91440" tIns="45720" rIns="91440" bIns="45720" rtlCol="0" anchor="t">
            <a:normAutofit fontScale="92500" lnSpcReduction="20000"/>
          </a:bodyPr>
          <a:lstStyle/>
          <a:p>
            <a:pPr marL="0" indent="0">
              <a:buNone/>
            </a:pPr>
            <a:endParaRPr lang="en-GB" dirty="0">
              <a:solidFill>
                <a:srgbClr val="7030A0"/>
              </a:solidFill>
            </a:endParaRPr>
          </a:p>
          <a:p>
            <a:pPr marL="0" indent="0">
              <a:lnSpc>
                <a:spcPct val="110000"/>
              </a:lnSpc>
              <a:buNone/>
            </a:pPr>
            <a:r>
              <a:rPr lang="en-GB" sz="3000" dirty="0">
                <a:solidFill>
                  <a:srgbClr val="7030A0"/>
                </a:solidFill>
              </a:rPr>
              <a:t>This presentation contains a summary and the main points of the </a:t>
            </a:r>
            <a:r>
              <a:rPr lang="en-GB" sz="3000" i="1" dirty="0">
                <a:solidFill>
                  <a:srgbClr val="7030A0"/>
                </a:solidFill>
                <a:hlinkClick r:id="rId2"/>
              </a:rPr>
              <a:t>Translation Guidelines for OA Literature</a:t>
            </a:r>
            <a:r>
              <a:rPr lang="en-GB" sz="3000" dirty="0">
                <a:solidFill>
                  <a:srgbClr val="7030A0"/>
                </a:solidFill>
              </a:rPr>
              <a:t>. Find the full document at </a:t>
            </a:r>
            <a:r>
              <a:rPr lang="en-GB" sz="3000" dirty="0" err="1">
                <a:solidFill>
                  <a:srgbClr val="7030A0"/>
                </a:solidFill>
              </a:rPr>
              <a:t>oa.org</a:t>
            </a:r>
            <a:r>
              <a:rPr lang="en-GB" sz="3000" dirty="0">
                <a:solidFill>
                  <a:srgbClr val="7030A0"/>
                </a:solidFill>
              </a:rPr>
              <a:t>/site-map; click </a:t>
            </a:r>
            <a:r>
              <a:rPr lang="en-GB" sz="3000" dirty="0">
                <a:solidFill>
                  <a:srgbClr val="7030A0"/>
                </a:solidFill>
                <a:hlinkClick r:id="rId3"/>
              </a:rPr>
              <a:t>“Literature Translations.”</a:t>
            </a:r>
            <a:r>
              <a:rPr lang="en-GB" sz="3000" dirty="0">
                <a:solidFill>
                  <a:srgbClr val="7030A0"/>
                </a:solidFill>
              </a:rPr>
              <a:t> </a:t>
            </a:r>
          </a:p>
          <a:p>
            <a:pPr marL="0" indent="0">
              <a:buNone/>
            </a:pPr>
            <a:endParaRPr lang="en-GB" dirty="0"/>
          </a:p>
          <a:p>
            <a:pPr marL="0" indent="0">
              <a:lnSpc>
                <a:spcPct val="110000"/>
              </a:lnSpc>
              <a:buNone/>
            </a:pPr>
            <a:r>
              <a:rPr lang="en-GB" sz="3000" dirty="0">
                <a:solidFill>
                  <a:srgbClr val="7030A0"/>
                </a:solidFill>
              </a:rPr>
              <a:t>It is suggested that your committee translate these </a:t>
            </a:r>
            <a:r>
              <a:rPr lang="en-GB" sz="3000" i="1" dirty="0">
                <a:solidFill>
                  <a:srgbClr val="7030A0"/>
                </a:solidFill>
              </a:rPr>
              <a:t>Guidelines</a:t>
            </a:r>
            <a:r>
              <a:rPr lang="en-GB" sz="3000" dirty="0">
                <a:solidFill>
                  <a:srgbClr val="7030A0"/>
                </a:solidFill>
              </a:rPr>
              <a:t>,            as well as </a:t>
            </a:r>
            <a:r>
              <a:rPr lang="en-GB" sz="3000" dirty="0">
                <a:solidFill>
                  <a:srgbClr val="7030A0"/>
                </a:solidFill>
                <a:hlinkClick r:id="rId4"/>
              </a:rPr>
              <a:t>License 1</a:t>
            </a:r>
            <a:r>
              <a:rPr lang="en-GB" sz="3000" dirty="0">
                <a:solidFill>
                  <a:srgbClr val="7030A0"/>
                </a:solidFill>
              </a:rPr>
              <a:t> and </a:t>
            </a:r>
            <a:r>
              <a:rPr lang="en-GB" sz="3000" dirty="0">
                <a:solidFill>
                  <a:srgbClr val="7030A0"/>
                </a:solidFill>
                <a:hlinkClick r:id="rId5"/>
              </a:rPr>
              <a:t>License 2</a:t>
            </a:r>
            <a:r>
              <a:rPr lang="en-GB" sz="3000" dirty="0">
                <a:solidFill>
                  <a:srgbClr val="7030A0"/>
                </a:solidFill>
              </a:rPr>
              <a:t>, so that translators can read them in your</a:t>
            </a:r>
            <a:r>
              <a:rPr lang="en-GB" sz="3000" dirty="0">
                <a:solidFill>
                  <a:srgbClr val="7030A0"/>
                </a:solidFill>
                <a:cs typeface="Calibri"/>
              </a:rPr>
              <a:t> native language.</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0000">
            <a:off x="4019360" y="4454982"/>
            <a:ext cx="2891998" cy="198523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186" y="1404086"/>
            <a:ext cx="1454054" cy="2077220"/>
          </a:xfrm>
          <a:prstGeom prst="rect">
            <a:avLst/>
          </a:prstGeom>
        </p:spPr>
      </p:pic>
    </p:spTree>
    <p:extLst>
      <p:ext uri="{BB962C8B-B14F-4D97-AF65-F5344CB8AC3E}">
        <p14:creationId xmlns:p14="http://schemas.microsoft.com/office/powerpoint/2010/main" val="294250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3974" b="25070"/>
          <a:stretch/>
        </p:blipFill>
        <p:spPr>
          <a:xfrm rot="1451905">
            <a:off x="9335272" y="1915977"/>
            <a:ext cx="2051803" cy="1191418"/>
          </a:xfrm>
          <a:prstGeom prst="rect">
            <a:avLst/>
          </a:prstGeom>
        </p:spPr>
      </p:pic>
      <p:sp>
        <p:nvSpPr>
          <p:cNvPr id="2" name="Title 1"/>
          <p:cNvSpPr>
            <a:spLocks noGrp="1"/>
          </p:cNvSpPr>
          <p:nvPr>
            <p:ph type="title"/>
          </p:nvPr>
        </p:nvSpPr>
        <p:spPr>
          <a:xfrm>
            <a:off x="232012" y="365125"/>
            <a:ext cx="11682484" cy="1013299"/>
          </a:xfrm>
        </p:spPr>
        <p:txBody>
          <a:bodyPr>
            <a:normAutofit fontScale="90000"/>
          </a:bodyPr>
          <a:lstStyle/>
          <a:p>
            <a:r>
              <a:rPr lang="en-GB" sz="4700" b="1" u="sng" dirty="0">
                <a:solidFill>
                  <a:srgbClr val="FF0000"/>
                </a:solidFill>
                <a:effectLst>
                  <a:outerShdw blurRad="38100" dist="25400" dir="5400000" algn="ctr">
                    <a:srgbClr val="6E747A">
                      <a:alpha val="43000"/>
                    </a:srgbClr>
                  </a:outerShdw>
                </a:effectLst>
              </a:rPr>
              <a:t>Translation Guidelines for OA Literature: a Summary</a:t>
            </a:r>
            <a:r>
              <a:rPr lang="en-GB" sz="4300" b="1" dirty="0">
                <a:solidFill>
                  <a:schemeClr val="accent1"/>
                </a:solidFill>
                <a:effectLst>
                  <a:outerShdw blurRad="38100" dist="25400" dir="5400000" algn="ctr">
                    <a:srgbClr val="6E747A">
                      <a:alpha val="43000"/>
                    </a:srgbClr>
                  </a:outerShdw>
                </a:effectLst>
              </a:rPr>
              <a:t> </a:t>
            </a:r>
            <a:endParaRPr lang="en-GB" sz="4300" b="1" dirty="0">
              <a:solidFill>
                <a:schemeClr val="accent1"/>
              </a:solidFill>
            </a:endParaRPr>
          </a:p>
        </p:txBody>
      </p:sp>
      <p:sp>
        <p:nvSpPr>
          <p:cNvPr id="3" name="Content Placeholder 2"/>
          <p:cNvSpPr>
            <a:spLocks noGrp="1"/>
          </p:cNvSpPr>
          <p:nvPr>
            <p:ph idx="1"/>
          </p:nvPr>
        </p:nvSpPr>
        <p:spPr>
          <a:xfrm>
            <a:off x="232011" y="1547806"/>
            <a:ext cx="11309100" cy="5047547"/>
          </a:xfrm>
        </p:spPr>
        <p:txBody>
          <a:bodyPr vert="horz" lIns="91440" tIns="45720" rIns="91440" bIns="45720" rtlCol="0" anchor="t">
            <a:noAutofit/>
          </a:bodyPr>
          <a:lstStyle/>
          <a:p>
            <a:pPr marL="971550" lvl="1" indent="-514350">
              <a:buAutoNum type="arabicParenR"/>
            </a:pPr>
            <a:r>
              <a:rPr lang="en-GB" sz="4000" b="1" dirty="0">
                <a:solidFill>
                  <a:srgbClr val="FF0000"/>
                </a:solidFill>
                <a:latin typeface="+mj-lt"/>
              </a:rPr>
              <a:t>Check before you start:</a:t>
            </a:r>
            <a:endParaRPr lang="en-GB" sz="4000" dirty="0">
              <a:solidFill>
                <a:srgbClr val="FF0000"/>
              </a:solidFill>
              <a:latin typeface="+mj-lt"/>
              <a:cs typeface="Calibri"/>
            </a:endParaRPr>
          </a:p>
          <a:p>
            <a:pPr marL="0" indent="0">
              <a:buNone/>
            </a:pPr>
            <a:r>
              <a:rPr lang="en-GB" sz="3200" dirty="0">
                <a:solidFill>
                  <a:srgbClr val="0070C0"/>
                </a:solidFill>
              </a:rPr>
              <a:t>	Is the literature you want to translate </a:t>
            </a:r>
          </a:p>
          <a:p>
            <a:pPr marL="0" indent="0">
              <a:buNone/>
            </a:pPr>
            <a:r>
              <a:rPr lang="en-GB" dirty="0">
                <a:solidFill>
                  <a:srgbClr val="0070C0"/>
                </a:solidFill>
              </a:rPr>
              <a:t>	– already translated / in the process of being translated </a:t>
            </a:r>
            <a:br>
              <a:rPr lang="en-GB" dirty="0">
                <a:solidFill>
                  <a:srgbClr val="0070C0"/>
                </a:solidFill>
              </a:rPr>
            </a:br>
            <a:r>
              <a:rPr lang="en-GB" dirty="0">
                <a:solidFill>
                  <a:srgbClr val="0070C0"/>
                </a:solidFill>
              </a:rPr>
              <a:t>               by another service body?</a:t>
            </a:r>
            <a:endParaRPr lang="en-GB" dirty="0">
              <a:solidFill>
                <a:srgbClr val="0070C0"/>
              </a:solidFill>
              <a:cs typeface="Calibri"/>
            </a:endParaRPr>
          </a:p>
          <a:p>
            <a:pPr marL="0" indent="0">
              <a:buNone/>
            </a:pPr>
            <a:r>
              <a:rPr lang="en-GB" dirty="0">
                <a:solidFill>
                  <a:srgbClr val="0070C0"/>
                </a:solidFill>
              </a:rPr>
              <a:t>	– due for a major revision soon?                                                                       	</a:t>
            </a:r>
            <a:r>
              <a:rPr lang="en-GB" sz="2400" i="1" dirty="0">
                <a:solidFill>
                  <a:srgbClr val="0070C0"/>
                </a:solidFill>
              </a:rPr>
              <a:t>(Ask your region trustee or the WSO about scheduled revisions.)</a:t>
            </a:r>
            <a:r>
              <a:rPr lang="en-GB" sz="2400" dirty="0">
                <a:solidFill>
                  <a:srgbClr val="0070C0"/>
                </a:solidFill>
              </a:rPr>
              <a:t> </a:t>
            </a:r>
          </a:p>
          <a:p>
            <a:pPr marL="0" indent="0">
              <a:lnSpc>
                <a:spcPct val="100000"/>
              </a:lnSpc>
              <a:buNone/>
            </a:pPr>
            <a:br>
              <a:rPr lang="en-GB" sz="3200" dirty="0">
                <a:solidFill>
                  <a:srgbClr val="0070C0"/>
                </a:solidFill>
              </a:rPr>
            </a:br>
            <a:r>
              <a:rPr lang="en-GB" sz="3200" dirty="0">
                <a:solidFill>
                  <a:srgbClr val="0070C0"/>
                </a:solidFill>
              </a:rPr>
              <a:t>Consider where this literature is in your priority list for translations. </a:t>
            </a:r>
          </a:p>
          <a:p>
            <a:pPr marL="0" indent="0">
              <a:lnSpc>
                <a:spcPct val="100000"/>
              </a:lnSpc>
              <a:buNone/>
            </a:pPr>
            <a:r>
              <a:rPr lang="en-GB" sz="3200" dirty="0">
                <a:solidFill>
                  <a:srgbClr val="0070C0"/>
                </a:solidFill>
              </a:rPr>
              <a:t>Find out if financial assistance is available from regional translation budgets or OA, Inc.</a:t>
            </a:r>
            <a:endParaRPr lang="en-GB" sz="3200" dirty="0">
              <a:solidFill>
                <a:srgbClr val="0070C0"/>
              </a:solidFill>
              <a:cs typeface="Calibri"/>
            </a:endParaRPr>
          </a:p>
        </p:txBody>
      </p:sp>
    </p:spTree>
    <p:extLst>
      <p:ext uri="{BB962C8B-B14F-4D97-AF65-F5344CB8AC3E}">
        <p14:creationId xmlns:p14="http://schemas.microsoft.com/office/powerpoint/2010/main" val="135141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7931" y="1611066"/>
            <a:ext cx="2399365" cy="2247089"/>
          </a:xfrm>
          <a:prstGeom prst="rect">
            <a:avLst/>
          </a:prstGeom>
        </p:spPr>
      </p:pic>
      <p:sp>
        <p:nvSpPr>
          <p:cNvPr id="3" name="Content Placeholder 2"/>
          <p:cNvSpPr>
            <a:spLocks noGrp="1"/>
          </p:cNvSpPr>
          <p:nvPr>
            <p:ph idx="1"/>
          </p:nvPr>
        </p:nvSpPr>
        <p:spPr>
          <a:xfrm>
            <a:off x="184826" y="126460"/>
            <a:ext cx="11644008" cy="6494055"/>
          </a:xfrm>
        </p:spPr>
        <p:txBody>
          <a:bodyPr vert="horz" lIns="91440" tIns="45720" rIns="91440" bIns="45720" rtlCol="0" anchor="t">
            <a:normAutofit fontScale="70000" lnSpcReduction="20000"/>
          </a:bodyPr>
          <a:lstStyle/>
          <a:p>
            <a:pPr marL="0" indent="0">
              <a:buNone/>
            </a:pPr>
            <a:endParaRPr lang="en-GB" sz="3200" dirty="0">
              <a:solidFill>
                <a:srgbClr val="0070C0"/>
              </a:solidFill>
              <a:cs typeface="Calibri"/>
            </a:endParaRPr>
          </a:p>
          <a:p>
            <a:pPr marL="0" indent="0">
              <a:buNone/>
            </a:pPr>
            <a:r>
              <a:rPr lang="en-GB" sz="6900" b="1" dirty="0">
                <a:solidFill>
                  <a:srgbClr val="FF0000"/>
                </a:solidFill>
                <a:latin typeface="+mj-lt"/>
                <a:cs typeface="Calibri Light" panose="020F0302020204030204" pitchFamily="34" charset="0"/>
              </a:rPr>
              <a:t>2) </a:t>
            </a:r>
            <a:r>
              <a:rPr lang="en-GB" sz="6300" b="1" dirty="0">
                <a:solidFill>
                  <a:srgbClr val="FF0000"/>
                </a:solidFill>
                <a:latin typeface="+mj-lt"/>
                <a:cs typeface="Calibri Light" panose="020F0302020204030204" pitchFamily="34" charset="0"/>
              </a:rPr>
              <a:t>Ensure accurate translation of original text.</a:t>
            </a:r>
            <a:r>
              <a:rPr lang="en-GB" sz="4800" b="1" dirty="0">
                <a:solidFill>
                  <a:srgbClr val="FF0000"/>
                </a:solidFill>
                <a:latin typeface="+mj-lt"/>
                <a:cs typeface="Calibri Light" panose="020F0302020204030204" pitchFamily="34" charset="0"/>
              </a:rPr>
              <a:t> </a:t>
            </a:r>
          </a:p>
          <a:p>
            <a:pPr marL="0" indent="0">
              <a:buNone/>
            </a:pPr>
            <a:r>
              <a:rPr lang="en-GB" sz="3200" dirty="0">
                <a:solidFill>
                  <a:srgbClr val="0070C0"/>
                </a:solidFill>
              </a:rPr>
              <a:t>	</a:t>
            </a:r>
          </a:p>
          <a:p>
            <a:pPr marL="0" indent="0">
              <a:buNone/>
            </a:pPr>
            <a:r>
              <a:rPr lang="en-GB" sz="3900" dirty="0">
                <a:solidFill>
                  <a:srgbClr val="0070C0"/>
                </a:solidFill>
              </a:rPr>
              <a:t>	</a:t>
            </a:r>
            <a:r>
              <a:rPr lang="en-GB" sz="5100" dirty="0" err="1">
                <a:solidFill>
                  <a:srgbClr val="0070C0"/>
                </a:solidFill>
              </a:rPr>
              <a:t>i</a:t>
            </a:r>
            <a:r>
              <a:rPr lang="en-GB" sz="5100" dirty="0">
                <a:solidFill>
                  <a:srgbClr val="0070C0"/>
                </a:solidFill>
              </a:rPr>
              <a:t>)   Trust  (Concept Three)</a:t>
            </a:r>
            <a:endParaRPr lang="en-GB" sz="5100" dirty="0">
              <a:solidFill>
                <a:srgbClr val="0070C0"/>
              </a:solidFill>
              <a:cs typeface="Calibri"/>
            </a:endParaRPr>
          </a:p>
          <a:p>
            <a:pPr marL="0" indent="0">
              <a:buNone/>
            </a:pPr>
            <a:r>
              <a:rPr lang="en-GB" sz="5100" dirty="0">
                <a:solidFill>
                  <a:srgbClr val="0070C0"/>
                </a:solidFill>
              </a:rPr>
              <a:t>	ii)  Nothing left out</a:t>
            </a:r>
            <a:r>
              <a:rPr lang="en-GB" sz="5100" b="1" dirty="0">
                <a:solidFill>
                  <a:srgbClr val="0070C0"/>
                </a:solidFill>
              </a:rPr>
              <a:t> </a:t>
            </a:r>
            <a:endParaRPr lang="en-GB" sz="5100" dirty="0">
              <a:solidFill>
                <a:srgbClr val="0070C0"/>
              </a:solidFill>
              <a:cs typeface="Calibri"/>
            </a:endParaRPr>
          </a:p>
          <a:p>
            <a:pPr marL="0" indent="0">
              <a:buNone/>
            </a:pPr>
            <a:r>
              <a:rPr lang="en-GB" sz="5100" dirty="0">
                <a:solidFill>
                  <a:srgbClr val="0070C0"/>
                </a:solidFill>
              </a:rPr>
              <a:t>	iii) Nothing added</a:t>
            </a:r>
            <a:endParaRPr lang="en-GB" sz="5100" dirty="0">
              <a:solidFill>
                <a:srgbClr val="0070C0"/>
              </a:solidFill>
              <a:cs typeface="Calibri"/>
            </a:endParaRPr>
          </a:p>
          <a:p>
            <a:pPr marL="0" indent="0">
              <a:buNone/>
            </a:pPr>
            <a:r>
              <a:rPr lang="en-GB" sz="5100" dirty="0">
                <a:solidFill>
                  <a:srgbClr val="0070C0"/>
                </a:solidFill>
              </a:rPr>
              <a:t>	iv) Same meaning and implication,</a:t>
            </a:r>
            <a:endParaRPr lang="en-GB" sz="5100" dirty="0">
              <a:solidFill>
                <a:srgbClr val="0070C0"/>
              </a:solidFill>
              <a:cs typeface="Calibri"/>
            </a:endParaRPr>
          </a:p>
          <a:p>
            <a:pPr marL="0" indent="0">
              <a:buNone/>
            </a:pPr>
            <a:r>
              <a:rPr lang="en-GB" sz="5100" dirty="0">
                <a:solidFill>
                  <a:srgbClr val="0070C0"/>
                </a:solidFill>
              </a:rPr>
              <a:t>	     as closely as a different language allows</a:t>
            </a:r>
            <a:endParaRPr lang="en-GB" sz="5100" dirty="0">
              <a:solidFill>
                <a:srgbClr val="0070C0"/>
              </a:solidFill>
              <a:cs typeface="Calibri"/>
            </a:endParaRPr>
          </a:p>
          <a:p>
            <a:pPr marL="0" indent="0">
              <a:buNone/>
            </a:pPr>
            <a:endParaRPr lang="en-GB" sz="2700" dirty="0"/>
          </a:p>
          <a:p>
            <a:pPr marL="0" indent="0">
              <a:buNone/>
            </a:pPr>
            <a:endParaRPr lang="en-GB" sz="2700" dirty="0"/>
          </a:p>
          <a:p>
            <a:pPr marL="0" indent="0">
              <a:lnSpc>
                <a:spcPct val="120000"/>
              </a:lnSpc>
              <a:buNone/>
            </a:pPr>
            <a:r>
              <a:rPr lang="en-GB" sz="3600" dirty="0"/>
              <a:t>Original text has been approved by the OA Board of Trustees or OA worldwide through the </a:t>
            </a:r>
            <a:r>
              <a:rPr lang="en-GB" sz="3600" dirty="0">
                <a:hlinkClick r:id="rId3"/>
              </a:rPr>
              <a:t>World Service Business Conference </a:t>
            </a:r>
            <a:r>
              <a:rPr lang="en-GB" sz="3600" dirty="0"/>
              <a:t>.</a:t>
            </a:r>
          </a:p>
          <a:p>
            <a:pPr marL="0" indent="0">
              <a:buNone/>
            </a:pPr>
            <a:r>
              <a:rPr lang="en-GB" sz="2700" dirty="0"/>
              <a:t> </a:t>
            </a:r>
            <a:endParaRPr lang="en-GB" sz="2700" dirty="0">
              <a:cs typeface="Calibri"/>
            </a:endParaRPr>
          </a:p>
          <a:p>
            <a:pPr marL="0" indent="0">
              <a:buNone/>
            </a:pPr>
            <a:r>
              <a:rPr lang="en-GB" sz="3800" i="1" dirty="0">
                <a:solidFill>
                  <a:srgbClr val="0070C0"/>
                </a:solidFill>
              </a:rPr>
              <a:t>It is permissible to alter measurement and weight references (e.g., change pounds and ounces to kilos and grams; change feet and inches to meters and </a:t>
            </a:r>
            <a:r>
              <a:rPr lang="en-GB" sz="3800" i="1" dirty="0" err="1">
                <a:solidFill>
                  <a:srgbClr val="0070C0"/>
                </a:solidFill>
              </a:rPr>
              <a:t>centimeters</a:t>
            </a:r>
            <a:r>
              <a:rPr lang="en-GB" sz="3800" i="1" dirty="0">
                <a:solidFill>
                  <a:srgbClr val="0070C0"/>
                </a:solidFill>
              </a:rPr>
              <a:t>).</a:t>
            </a:r>
            <a:endParaRPr lang="en-GB" sz="3800" i="1" dirty="0">
              <a:solidFill>
                <a:srgbClr val="0070C0"/>
              </a:solidFill>
              <a:cs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0000">
            <a:off x="10196812" y="1118269"/>
            <a:ext cx="1436437" cy="827448"/>
          </a:xfrm>
          <a:prstGeom prst="rect">
            <a:avLst/>
          </a:prstGeom>
        </p:spPr>
      </p:pic>
      <p:sp>
        <p:nvSpPr>
          <p:cNvPr id="5" name="TextBox 4">
            <a:extLst>
              <a:ext uri="{FF2B5EF4-FFF2-40B4-BE49-F238E27FC236}">
                <a16:creationId xmlns:a16="http://schemas.microsoft.com/office/drawing/2014/main" id="{D15491E4-1B02-480F-AB83-F6AFD7F36E34}"/>
              </a:ext>
            </a:extLst>
          </p:cNvPr>
          <p:cNvSpPr txBox="1"/>
          <p:nvPr/>
        </p:nvSpPr>
        <p:spPr>
          <a:xfrm>
            <a:off x="10313000" y="3526254"/>
            <a:ext cx="1204060" cy="400110"/>
          </a:xfrm>
          <a:prstGeom prst="rect">
            <a:avLst/>
          </a:prstGeom>
          <a:noFill/>
        </p:spPr>
        <p:txBody>
          <a:bodyPr wrap="square" rtlCol="0" anchor="t">
            <a:spAutoFit/>
          </a:bodyPr>
          <a:lstStyle/>
          <a:p>
            <a:r>
              <a:rPr lang="en-GB" sz="2000" b="1" dirty="0">
                <a:solidFill>
                  <a:srgbClr val="00B050"/>
                </a:solidFill>
                <a:latin typeface="Calibri Light" panose="020F0302020204030204" pitchFamily="34" charset="0"/>
                <a:cs typeface="Calibri Light" panose="020F0302020204030204" pitchFamily="34" charset="0"/>
              </a:rPr>
              <a:t>Accuracy</a:t>
            </a:r>
          </a:p>
        </p:txBody>
      </p:sp>
    </p:spTree>
    <p:extLst>
      <p:ext uri="{BB962C8B-B14F-4D97-AF65-F5344CB8AC3E}">
        <p14:creationId xmlns:p14="http://schemas.microsoft.com/office/powerpoint/2010/main" val="386506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0" y="649357"/>
            <a:ext cx="10863682" cy="1152939"/>
          </a:xfrm>
        </p:spPr>
        <p:txBody>
          <a:bodyPr>
            <a:noAutofit/>
          </a:bodyPr>
          <a:lstStyle/>
          <a:p>
            <a:pPr>
              <a:lnSpc>
                <a:spcPct val="100000"/>
              </a:lnSpc>
            </a:pPr>
            <a:r>
              <a:rPr lang="en-GB" b="1" dirty="0">
                <a:solidFill>
                  <a:srgbClr val="FF0000"/>
                </a:solidFill>
              </a:rPr>
              <a:t>3) What is a License and why is it needed?</a:t>
            </a:r>
            <a:r>
              <a:rPr lang="en-GB" sz="4000" b="1" dirty="0">
                <a:solidFill>
                  <a:srgbClr val="FF0000"/>
                </a:solidFill>
              </a:rPr>
              <a:t>  </a:t>
            </a:r>
            <a:r>
              <a:rPr lang="en-GB" sz="3200" b="1" dirty="0">
                <a:solidFill>
                  <a:srgbClr val="FF0000"/>
                </a:solidFill>
                <a:latin typeface="+mn-lt"/>
              </a:rPr>
              <a:t> </a:t>
            </a:r>
            <a:br>
              <a:rPr lang="en-GB" sz="3200" b="1" dirty="0">
                <a:solidFill>
                  <a:srgbClr val="FF0000"/>
                </a:solidFill>
                <a:latin typeface="Calibri"/>
                <a:cs typeface="Calibri"/>
              </a:rPr>
            </a:br>
            <a:r>
              <a:rPr lang="en-GB" sz="3200" b="1" dirty="0">
                <a:solidFill>
                  <a:srgbClr val="FF0000"/>
                </a:solidFill>
                <a:latin typeface="Calibri"/>
                <a:cs typeface="Calibri"/>
              </a:rPr>
              <a:t>	</a:t>
            </a:r>
            <a:r>
              <a:rPr lang="en-GB" sz="3400" b="1" dirty="0">
                <a:solidFill>
                  <a:srgbClr val="FF0000"/>
                </a:solidFill>
                <a:latin typeface="+mn-lt"/>
                <a:cs typeface="Calibri"/>
              </a:rPr>
              <a:t>Licenses are agreements that protect copyright:</a:t>
            </a:r>
            <a:br>
              <a:rPr lang="en-GB" sz="3400" b="1" dirty="0">
                <a:solidFill>
                  <a:srgbClr val="FF0000"/>
                </a:solidFill>
                <a:latin typeface="+mn-lt"/>
                <a:cs typeface="Calibri"/>
              </a:rPr>
            </a:br>
            <a:r>
              <a:rPr lang="en-GB" sz="3400" b="1" dirty="0">
                <a:solidFill>
                  <a:srgbClr val="FF0000"/>
                </a:solidFill>
                <a:latin typeface="+mn-lt"/>
                <a:cs typeface="Calibri"/>
              </a:rPr>
              <a:t>	OA owns all its </a:t>
            </a:r>
            <a:r>
              <a:rPr lang="en-GB" sz="3400" b="1" dirty="0">
                <a:solidFill>
                  <a:srgbClr val="FF0000"/>
                </a:solidFill>
                <a:latin typeface="+mn-lt"/>
              </a:rPr>
              <a:t>materials and text.</a:t>
            </a:r>
            <a:br>
              <a:rPr lang="en-GB" sz="3200" b="1" dirty="0">
                <a:solidFill>
                  <a:srgbClr val="FF0000"/>
                </a:solidFill>
                <a:latin typeface="+mn-lt"/>
                <a:cs typeface="Calibri"/>
              </a:rPr>
            </a:br>
            <a:endParaRPr lang="en-GB" sz="3200" b="1" dirty="0">
              <a:solidFill>
                <a:schemeClr val="accent2">
                  <a:lumMod val="75000"/>
                </a:schemeClr>
              </a:solidFill>
              <a:latin typeface="+mn-lt"/>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14" t="13651" r="11635" b="15223"/>
          <a:stretch/>
        </p:blipFill>
        <p:spPr>
          <a:xfrm>
            <a:off x="8843717" y="4465862"/>
            <a:ext cx="2002624" cy="1876212"/>
          </a:xfrm>
        </p:spPr>
      </p:pic>
      <p:sp>
        <p:nvSpPr>
          <p:cNvPr id="6" name="TextBox 5"/>
          <p:cNvSpPr txBox="1"/>
          <p:nvPr/>
        </p:nvSpPr>
        <p:spPr>
          <a:xfrm>
            <a:off x="173640" y="1965595"/>
            <a:ext cx="11781654" cy="2893100"/>
          </a:xfrm>
          <a:prstGeom prst="rect">
            <a:avLst/>
          </a:prstGeom>
          <a:noFill/>
        </p:spPr>
        <p:txBody>
          <a:bodyPr wrap="square" rtlCol="0" anchor="t">
            <a:spAutoFit/>
          </a:bodyPr>
          <a:lstStyle/>
          <a:p>
            <a:pPr marL="342900" indent="-342900">
              <a:buFont typeface="Arial" panose="020B0604020202020204" pitchFamily="34" charset="0"/>
              <a:buChar char="•"/>
            </a:pPr>
            <a:r>
              <a:rPr lang="en-GB" sz="3000" dirty="0">
                <a:solidFill>
                  <a:srgbClr val="7030A0"/>
                </a:solidFill>
              </a:rPr>
              <a:t>Complete one License at each stage of the two-step translation process.</a:t>
            </a:r>
          </a:p>
          <a:p>
            <a:pPr marL="342900" indent="-342900">
              <a:buFont typeface="Arial" panose="020B0604020202020204" pitchFamily="34" charset="0"/>
              <a:buChar char="•"/>
            </a:pPr>
            <a:r>
              <a:rPr lang="en-GB" sz="3000" dirty="0">
                <a:solidFill>
                  <a:srgbClr val="7030A0"/>
                </a:solidFill>
              </a:rPr>
              <a:t>Sign on behalf of your service body and send it to the WSO.</a:t>
            </a:r>
          </a:p>
          <a:p>
            <a:pPr marL="342900" indent="-342900">
              <a:buFont typeface="Arial" panose="020B0604020202020204" pitchFamily="34" charset="0"/>
              <a:buChar char="•"/>
            </a:pPr>
            <a:r>
              <a:rPr lang="en-GB" sz="3000" dirty="0">
                <a:solidFill>
                  <a:srgbClr val="7030A0"/>
                </a:solidFill>
              </a:rPr>
              <a:t>OA’s Managing Director / Corporate Secretary will sign for OA and retain  a copy on file.</a:t>
            </a:r>
          </a:p>
          <a:p>
            <a:pPr marL="342900" indent="-342900">
              <a:buFont typeface="Arial" panose="020B0604020202020204" pitchFamily="34" charset="0"/>
              <a:buChar char="•"/>
            </a:pPr>
            <a:r>
              <a:rPr lang="en-GB" sz="3000" dirty="0">
                <a:solidFill>
                  <a:srgbClr val="7030A0"/>
                </a:solidFill>
              </a:rPr>
              <a:t>A signed copy of your license will be sent to your service body to keep.</a:t>
            </a:r>
          </a:p>
          <a:p>
            <a:endParaRPr lang="en-GB" sz="3200" dirty="0">
              <a:solidFill>
                <a:srgbClr val="7030A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 t="38607" r="249" b="19005"/>
          <a:stretch/>
        </p:blipFill>
        <p:spPr>
          <a:xfrm>
            <a:off x="286602" y="4650656"/>
            <a:ext cx="6359858" cy="2027918"/>
          </a:xfrm>
          <a:prstGeom prst="rect">
            <a:avLst/>
          </a:prstGeom>
        </p:spPr>
      </p:pic>
    </p:spTree>
    <p:extLst>
      <p:ext uri="{BB962C8B-B14F-4D97-AF65-F5344CB8AC3E}">
        <p14:creationId xmlns:p14="http://schemas.microsoft.com/office/powerpoint/2010/main" val="195602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FF0000"/>
                </a:solidFill>
              </a:rPr>
              <a:t>4) The Two-Step Licensing Process</a:t>
            </a:r>
            <a:endParaRPr lang="en-GB" b="1" dirty="0">
              <a:solidFill>
                <a:srgbClr val="FF0000"/>
              </a:solidFill>
              <a:cs typeface="Calibri"/>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35" t="28200" r="-1" b="26862"/>
          <a:stretch/>
        </p:blipFill>
        <p:spPr>
          <a:xfrm rot="600000">
            <a:off x="7535783" y="1432194"/>
            <a:ext cx="4475211" cy="1500623"/>
          </a:xfrm>
        </p:spPr>
      </p:pic>
      <p:sp>
        <p:nvSpPr>
          <p:cNvPr id="5" name="TextBox 4"/>
          <p:cNvSpPr txBox="1"/>
          <p:nvPr/>
        </p:nvSpPr>
        <p:spPr>
          <a:xfrm rot="1233625">
            <a:off x="7632369" y="1880574"/>
            <a:ext cx="2369668" cy="430887"/>
          </a:xfrm>
          <a:prstGeom prst="rect">
            <a:avLst/>
          </a:prstGeom>
          <a:solidFill>
            <a:schemeClr val="accent2">
              <a:lumMod val="50000"/>
            </a:schemeClr>
          </a:solidFill>
        </p:spPr>
        <p:txBody>
          <a:bodyPr wrap="square" rtlCol="0">
            <a:spAutoFit/>
          </a:bodyPr>
          <a:lstStyle/>
          <a:p>
            <a:r>
              <a:rPr lang="en-GB" sz="2200" dirty="0">
                <a:ln>
                  <a:solidFill>
                    <a:schemeClr val="accent2"/>
                  </a:solidFill>
                </a:ln>
                <a:solidFill>
                  <a:schemeClr val="accent2">
                    <a:lumMod val="20000"/>
                    <a:lumOff val="80000"/>
                  </a:schemeClr>
                </a:solidFill>
              </a:rPr>
              <a:t>Legal Agreement</a:t>
            </a:r>
          </a:p>
        </p:txBody>
      </p:sp>
      <p:sp>
        <p:nvSpPr>
          <p:cNvPr id="6" name="TextBox 5"/>
          <p:cNvSpPr txBox="1"/>
          <p:nvPr/>
        </p:nvSpPr>
        <p:spPr>
          <a:xfrm>
            <a:off x="282651" y="1491507"/>
            <a:ext cx="11626698" cy="5016758"/>
          </a:xfrm>
          <a:prstGeom prst="rect">
            <a:avLst/>
          </a:prstGeom>
          <a:noFill/>
        </p:spPr>
        <p:txBody>
          <a:bodyPr wrap="square" rtlCol="0" anchor="t">
            <a:spAutoFit/>
          </a:bodyPr>
          <a:lstStyle/>
          <a:p>
            <a:r>
              <a:rPr lang="en-GB" sz="3000" dirty="0">
                <a:solidFill>
                  <a:srgbClr val="7030A0"/>
                </a:solidFill>
              </a:rPr>
              <a:t>Licenses 1 and 2 are formal legal agreements </a:t>
            </a:r>
          </a:p>
          <a:p>
            <a:r>
              <a:rPr lang="en-GB" sz="3000" dirty="0">
                <a:solidFill>
                  <a:srgbClr val="7030A0"/>
                </a:solidFill>
              </a:rPr>
              <a:t>between your service body and OA, Inc. </a:t>
            </a:r>
          </a:p>
          <a:p>
            <a:r>
              <a:rPr lang="en-GB" sz="3000" dirty="0">
                <a:solidFill>
                  <a:srgbClr val="7030A0"/>
                </a:solidFill>
              </a:rPr>
              <a:t>concerning usage of OA’s copyrighted literature.</a:t>
            </a:r>
          </a:p>
          <a:p>
            <a:endParaRPr lang="en-GB" sz="3000" dirty="0">
              <a:solidFill>
                <a:srgbClr val="7030A0"/>
              </a:solidFill>
            </a:endParaRPr>
          </a:p>
          <a:p>
            <a:r>
              <a:rPr lang="en-GB" sz="4000" b="1" dirty="0">
                <a:solidFill>
                  <a:srgbClr val="7030A0"/>
                </a:solidFill>
                <a:hlinkClick r:id="rId3"/>
              </a:rPr>
              <a:t>License 1 = permission to translate</a:t>
            </a:r>
            <a:r>
              <a:rPr lang="en-GB" sz="4000" b="1" dirty="0">
                <a:solidFill>
                  <a:srgbClr val="7030A0"/>
                </a:solidFill>
              </a:rPr>
              <a:t> </a:t>
            </a:r>
            <a:endParaRPr lang="en-GB" sz="4000" b="1" dirty="0">
              <a:solidFill>
                <a:srgbClr val="7030A0"/>
              </a:solidFill>
              <a:cs typeface="Calibri"/>
            </a:endParaRPr>
          </a:p>
          <a:p>
            <a:r>
              <a:rPr lang="en-GB" sz="4000" b="1" dirty="0">
                <a:solidFill>
                  <a:srgbClr val="7030A0"/>
                </a:solidFill>
                <a:hlinkClick r:id="rId4"/>
              </a:rPr>
              <a:t>License 2 = permission to publish and distribute </a:t>
            </a:r>
            <a:r>
              <a:rPr lang="en-GB" sz="4000" b="1" dirty="0">
                <a:solidFill>
                  <a:srgbClr val="7030A0"/>
                </a:solidFill>
              </a:rPr>
              <a:t> </a:t>
            </a:r>
            <a:endParaRPr lang="en-GB" sz="4000" b="1" dirty="0">
              <a:solidFill>
                <a:srgbClr val="7030A0"/>
              </a:solidFill>
              <a:cs typeface="Calibri"/>
            </a:endParaRPr>
          </a:p>
          <a:p>
            <a:endParaRPr lang="en-GB" sz="3000" i="1" dirty="0">
              <a:solidFill>
                <a:srgbClr val="7030A0"/>
              </a:solidFill>
            </a:endParaRPr>
          </a:p>
          <a:p>
            <a:r>
              <a:rPr lang="en-GB" sz="3000" i="1" dirty="0">
                <a:solidFill>
                  <a:srgbClr val="7030A0"/>
                </a:solidFill>
              </a:rPr>
              <a:t>Remember</a:t>
            </a:r>
            <a:r>
              <a:rPr lang="en-GB" sz="3000" dirty="0">
                <a:solidFill>
                  <a:srgbClr val="7030A0"/>
                </a:solidFill>
              </a:rPr>
              <a:t>, </a:t>
            </a:r>
            <a:r>
              <a:rPr lang="en-GB" sz="3000" b="1" dirty="0">
                <a:solidFill>
                  <a:srgbClr val="7030A0"/>
                </a:solidFill>
              </a:rPr>
              <a:t>downloadable documents do not need a license,</a:t>
            </a:r>
          </a:p>
          <a:p>
            <a:r>
              <a:rPr lang="en-GB" sz="3000" dirty="0">
                <a:solidFill>
                  <a:srgbClr val="7030A0"/>
                </a:solidFill>
              </a:rPr>
              <a:t>but you do need to add an OA citation </a:t>
            </a:r>
            <a:r>
              <a:rPr lang="en-GB" sz="2000" dirty="0">
                <a:solidFill>
                  <a:srgbClr val="7030A0"/>
                </a:solidFill>
              </a:rPr>
              <a:t>(© Overeaters Anonymous, Inc. All rights reserved)</a:t>
            </a:r>
          </a:p>
          <a:p>
            <a:r>
              <a:rPr lang="en-GB" sz="3000" dirty="0">
                <a:solidFill>
                  <a:srgbClr val="7030A0"/>
                </a:solidFill>
              </a:rPr>
              <a:t>and send a copy of your translation to the WSO. </a:t>
            </a:r>
          </a:p>
        </p:txBody>
      </p:sp>
      <p:sp>
        <p:nvSpPr>
          <p:cNvPr id="3" name="Smiley Face 2">
            <a:extLst>
              <a:ext uri="{FF2B5EF4-FFF2-40B4-BE49-F238E27FC236}">
                <a16:creationId xmlns:a16="http://schemas.microsoft.com/office/drawing/2014/main" id="{A972002D-2EC5-45F6-B888-C3E476E2AE72}"/>
              </a:ext>
            </a:extLst>
          </p:cNvPr>
          <p:cNvSpPr/>
          <p:nvPr/>
        </p:nvSpPr>
        <p:spPr>
          <a:xfrm>
            <a:off x="8219872" y="2705269"/>
            <a:ext cx="999125" cy="94260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a:solidFill>
                  <a:srgbClr val="FF0000"/>
                </a:solidFill>
                <a:latin typeface="+mn-lt"/>
              </a:rPr>
              <a:t>License 1</a:t>
            </a:r>
            <a:endParaRPr lang="en-GB" sz="5000" dirty="0">
              <a:solidFill>
                <a:srgbClr val="FF0000"/>
              </a:solidFill>
              <a:latin typeface="+mn-lt"/>
              <a:cs typeface="Calibri"/>
            </a:endParaRPr>
          </a:p>
        </p:txBody>
      </p:sp>
      <p:sp>
        <p:nvSpPr>
          <p:cNvPr id="3" name="Content Placeholder 2"/>
          <p:cNvSpPr>
            <a:spLocks noGrp="1"/>
          </p:cNvSpPr>
          <p:nvPr>
            <p:ph idx="1"/>
          </p:nvPr>
        </p:nvSpPr>
        <p:spPr>
          <a:xfrm>
            <a:off x="632294" y="1546699"/>
            <a:ext cx="11128446" cy="5223752"/>
          </a:xfrm>
        </p:spPr>
        <p:txBody>
          <a:bodyPr vert="horz" lIns="91440" tIns="45720" rIns="91440" bIns="45720" rtlCol="0" anchor="t">
            <a:normAutofit fontScale="70000" lnSpcReduction="20000"/>
          </a:bodyPr>
          <a:lstStyle/>
          <a:p>
            <a:pPr>
              <a:lnSpc>
                <a:spcPct val="120000"/>
              </a:lnSpc>
            </a:pPr>
            <a:r>
              <a:rPr lang="en-GB" sz="4600" dirty="0">
                <a:solidFill>
                  <a:srgbClr val="0070C0"/>
                </a:solidFill>
                <a:hlinkClick r:id="rId2"/>
              </a:rPr>
              <a:t>License 1</a:t>
            </a:r>
            <a:r>
              <a:rPr lang="en-GB" sz="4600" dirty="0">
                <a:solidFill>
                  <a:srgbClr val="0070C0"/>
                </a:solidFill>
              </a:rPr>
              <a:t> gives permission to translate and circulate                     for validation.</a:t>
            </a:r>
            <a:r>
              <a:rPr lang="en-GB" dirty="0">
                <a:solidFill>
                  <a:srgbClr val="0070C0"/>
                </a:solidFill>
              </a:rPr>
              <a:t> </a:t>
            </a:r>
            <a:endParaRPr lang="en-GB" dirty="0">
              <a:solidFill>
                <a:srgbClr val="0070C0"/>
              </a:solidFill>
              <a:cs typeface="Calibri"/>
            </a:endParaRPr>
          </a:p>
          <a:p>
            <a:pPr marL="0" indent="0">
              <a:buNone/>
            </a:pPr>
            <a:endParaRPr lang="en-GB" sz="2400" dirty="0">
              <a:solidFill>
                <a:srgbClr val="0070C0"/>
              </a:solidFill>
              <a:cs typeface="Calibri"/>
            </a:endParaRPr>
          </a:p>
          <a:p>
            <a:pPr marL="0" indent="0">
              <a:buNone/>
            </a:pPr>
            <a:r>
              <a:rPr lang="en-GB" sz="4100" dirty="0">
                <a:solidFill>
                  <a:srgbClr val="0070C0"/>
                </a:solidFill>
              </a:rPr>
              <a:t>“Validation” means testing a translation for accuracy                                      before editing and approving it. </a:t>
            </a:r>
            <a:endParaRPr lang="en-GB" sz="4100" dirty="0">
              <a:solidFill>
                <a:srgbClr val="0070C0"/>
              </a:solidFill>
              <a:cs typeface="Calibri"/>
            </a:endParaRPr>
          </a:p>
          <a:p>
            <a:pPr marL="0" indent="0">
              <a:buNone/>
            </a:pPr>
            <a:endParaRPr lang="en-GB" sz="2400" dirty="0">
              <a:solidFill>
                <a:srgbClr val="0070C0"/>
              </a:solidFill>
            </a:endParaRPr>
          </a:p>
          <a:p>
            <a:pPr marL="0" indent="0">
              <a:buNone/>
            </a:pPr>
            <a:r>
              <a:rPr lang="en-GB" sz="3600" dirty="0">
                <a:solidFill>
                  <a:srgbClr val="0070C0"/>
                </a:solidFill>
              </a:rPr>
              <a:t>Your service body has:</a:t>
            </a:r>
            <a:endParaRPr lang="en-GB" sz="3600" dirty="0">
              <a:solidFill>
                <a:srgbClr val="0070C0"/>
              </a:solidFill>
              <a:cs typeface="Calibri"/>
            </a:endParaRPr>
          </a:p>
          <a:p>
            <a:pPr marL="0" indent="0">
              <a:buNone/>
            </a:pPr>
            <a:r>
              <a:rPr lang="en-GB" sz="3600" dirty="0">
                <a:solidFill>
                  <a:srgbClr val="0070C0"/>
                </a:solidFill>
              </a:rPr>
              <a:t>	- 18 months to complete the translation</a:t>
            </a:r>
            <a:endParaRPr lang="en-GB" sz="3600" dirty="0">
              <a:solidFill>
                <a:srgbClr val="0070C0"/>
              </a:solidFill>
              <a:cs typeface="Calibri"/>
            </a:endParaRPr>
          </a:p>
          <a:p>
            <a:pPr marL="0" indent="0">
              <a:buNone/>
            </a:pPr>
            <a:r>
              <a:rPr lang="en-GB" sz="3600" dirty="0">
                <a:solidFill>
                  <a:srgbClr val="0070C0"/>
                </a:solidFill>
              </a:rPr>
              <a:t>	- PLUS 6 more months to circulate and validate it</a:t>
            </a:r>
            <a:endParaRPr lang="en-GB" sz="2100" i="1" dirty="0">
              <a:solidFill>
                <a:schemeClr val="accent5"/>
              </a:solidFill>
            </a:endParaRPr>
          </a:p>
          <a:p>
            <a:pPr marL="0" indent="0">
              <a:lnSpc>
                <a:spcPct val="170000"/>
              </a:lnSpc>
              <a:buNone/>
            </a:pPr>
            <a:r>
              <a:rPr lang="en-GB" sz="2100" i="1" dirty="0">
                <a:solidFill>
                  <a:schemeClr val="accent5"/>
                </a:solidFill>
              </a:rPr>
              <a:t>	</a:t>
            </a:r>
            <a:r>
              <a:rPr lang="en-GB" sz="2600" i="1" dirty="0">
                <a:solidFill>
                  <a:schemeClr val="accent5"/>
                </a:solidFill>
              </a:rPr>
              <a:t>Be sure all drafts of the translation are returned and destroyed after the validation process is complete.</a:t>
            </a:r>
            <a:endParaRPr lang="en-GB" sz="2600" dirty="0">
              <a:solidFill>
                <a:srgbClr val="0070C0"/>
              </a:solidFill>
              <a:cs typeface="Calibri"/>
            </a:endParaRPr>
          </a:p>
          <a:p>
            <a:pPr>
              <a:lnSpc>
                <a:spcPct val="120000"/>
              </a:lnSpc>
            </a:pPr>
            <a:r>
              <a:rPr lang="en-GB" sz="4100" b="1" dirty="0">
                <a:solidFill>
                  <a:srgbClr val="0070C0"/>
                </a:solidFill>
                <a:latin typeface="+mj-lt"/>
              </a:rPr>
              <a:t>Once License 1 is approved, you may request the WSO send digital files                    of the most current version of the literature to be translated. </a:t>
            </a:r>
            <a:endParaRPr lang="en-GB" sz="4100" b="1" dirty="0">
              <a:solidFill>
                <a:srgbClr val="00B050"/>
              </a:solidFill>
              <a:latin typeface="+mj-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0" t="2601" r="3744" b="8079"/>
          <a:stretch/>
        </p:blipFill>
        <p:spPr>
          <a:xfrm rot="1044394">
            <a:off x="9976173" y="357134"/>
            <a:ext cx="1872062" cy="1078228"/>
          </a:xfrm>
          <a:prstGeom prst="round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445" t="11692" r="10273" b="11385"/>
          <a:stretch/>
        </p:blipFill>
        <p:spPr>
          <a:xfrm>
            <a:off x="9594142" y="2368792"/>
            <a:ext cx="2166598" cy="2214167"/>
          </a:xfrm>
          <a:prstGeom prst="rect">
            <a:avLst/>
          </a:prstGeom>
        </p:spPr>
      </p:pic>
    </p:spTree>
    <p:extLst>
      <p:ext uri="{BB962C8B-B14F-4D97-AF65-F5344CB8AC3E}">
        <p14:creationId xmlns:p14="http://schemas.microsoft.com/office/powerpoint/2010/main" val="412122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a:solidFill>
                  <a:srgbClr val="FF0000"/>
                </a:solidFill>
                <a:latin typeface="+mn-lt"/>
              </a:rPr>
              <a:t>License 2</a:t>
            </a:r>
            <a:endParaRPr lang="en-GB" sz="5000" dirty="0">
              <a:solidFill>
                <a:srgbClr val="FF0000"/>
              </a:solidFill>
              <a:latin typeface="+mn-lt"/>
              <a:cs typeface="Calibri"/>
            </a:endParaRPr>
          </a:p>
        </p:txBody>
      </p:sp>
      <p:sp>
        <p:nvSpPr>
          <p:cNvPr id="3" name="Content Placeholder 2"/>
          <p:cNvSpPr>
            <a:spLocks noGrp="1"/>
          </p:cNvSpPr>
          <p:nvPr>
            <p:ph idx="1"/>
          </p:nvPr>
        </p:nvSpPr>
        <p:spPr>
          <a:xfrm>
            <a:off x="304800" y="1490382"/>
            <a:ext cx="10986868" cy="4803934"/>
          </a:xfrm>
        </p:spPr>
        <p:txBody>
          <a:bodyPr vert="horz" lIns="91440" tIns="45720" rIns="91440" bIns="45720" rtlCol="0" anchor="t">
            <a:noAutofit/>
          </a:bodyPr>
          <a:lstStyle/>
          <a:p>
            <a:pPr marL="0" indent="0">
              <a:buNone/>
            </a:pPr>
            <a:r>
              <a:rPr lang="en-GB" sz="3600" b="1" dirty="0">
                <a:solidFill>
                  <a:srgbClr val="0070C0"/>
                </a:solidFill>
                <a:latin typeface="+mj-lt"/>
                <a:hlinkClick r:id="rId2"/>
              </a:rPr>
              <a:t>License 2</a:t>
            </a:r>
            <a:r>
              <a:rPr lang="en-GB" sz="3600" b="1" dirty="0">
                <a:solidFill>
                  <a:srgbClr val="0070C0"/>
                </a:solidFill>
                <a:latin typeface="+mj-lt"/>
              </a:rPr>
              <a:t> gives permission to print and distribute.</a:t>
            </a:r>
            <a:endParaRPr lang="en-GB" sz="3200" b="1" dirty="0">
              <a:solidFill>
                <a:srgbClr val="0070C0"/>
              </a:solidFill>
              <a:latin typeface="+mj-lt"/>
            </a:endParaRPr>
          </a:p>
          <a:p>
            <a:pPr marL="0" indent="0">
              <a:lnSpc>
                <a:spcPct val="100000"/>
              </a:lnSpc>
              <a:buNone/>
            </a:pPr>
            <a:r>
              <a:rPr lang="en-GB" sz="3200" i="1" dirty="0">
                <a:solidFill>
                  <a:srgbClr val="0070C0"/>
                </a:solidFill>
              </a:rPr>
              <a:t>(Includes approval to use a customized OA logo.) </a:t>
            </a:r>
            <a:endParaRPr lang="en-GB" i="1" dirty="0">
              <a:solidFill>
                <a:srgbClr val="0070C0"/>
              </a:solidFill>
            </a:endParaRPr>
          </a:p>
          <a:p>
            <a:pPr marL="0" indent="0">
              <a:lnSpc>
                <a:spcPct val="100000"/>
              </a:lnSpc>
              <a:buNone/>
            </a:pPr>
            <a:r>
              <a:rPr lang="en-GB" sz="3200" dirty="0">
                <a:solidFill>
                  <a:srgbClr val="0070C0"/>
                </a:solidFill>
              </a:rPr>
              <a:t>Signing License 2 means your service body agrees: </a:t>
            </a:r>
            <a:endParaRPr lang="en-GB" sz="3200" dirty="0">
              <a:solidFill>
                <a:srgbClr val="0070C0"/>
              </a:solidFill>
              <a:cs typeface="Calibri"/>
            </a:endParaRPr>
          </a:p>
          <a:p>
            <a:pPr marL="1028700" lvl="1" indent="-571500">
              <a:buAutoNum type="romanLcParenR"/>
            </a:pPr>
            <a:r>
              <a:rPr lang="en-GB" sz="3200" dirty="0">
                <a:solidFill>
                  <a:srgbClr val="0070C0"/>
                </a:solidFill>
              </a:rPr>
              <a:t>Every copy will have the correct copyright notice.</a:t>
            </a:r>
            <a:endParaRPr lang="en-GB" sz="3200" dirty="0">
              <a:solidFill>
                <a:srgbClr val="0070C0"/>
              </a:solidFill>
              <a:cs typeface="Calibri"/>
            </a:endParaRPr>
          </a:p>
          <a:p>
            <a:pPr marL="1028700" lvl="1" indent="-571500">
              <a:buAutoNum type="romanLcParenR"/>
            </a:pPr>
            <a:r>
              <a:rPr lang="en-GB" sz="3200" dirty="0">
                <a:solidFill>
                  <a:srgbClr val="0070C0"/>
                </a:solidFill>
              </a:rPr>
              <a:t>Every copy will have a specific, customized OA logo.</a:t>
            </a:r>
            <a:endParaRPr lang="en-GB" sz="3200" dirty="0">
              <a:solidFill>
                <a:srgbClr val="0070C0"/>
              </a:solidFill>
              <a:cs typeface="Calibri"/>
            </a:endParaRPr>
          </a:p>
          <a:p>
            <a:pPr marL="1028700" lvl="1" indent="-571500">
              <a:buAutoNum type="romanLcParenR"/>
            </a:pPr>
            <a:r>
              <a:rPr lang="en-GB" sz="3200" dirty="0">
                <a:solidFill>
                  <a:srgbClr val="0070C0"/>
                </a:solidFill>
              </a:rPr>
              <a:t>One printed and one electronic copy will be sent to WSO.</a:t>
            </a:r>
            <a:endParaRPr lang="en-GB" sz="3200" dirty="0">
              <a:solidFill>
                <a:srgbClr val="0070C0"/>
              </a:solidFill>
              <a:cs typeface="Calibri"/>
            </a:endParaRPr>
          </a:p>
          <a:p>
            <a:pPr marL="1028700" lvl="1" indent="-571500">
              <a:buAutoNum type="romanLcParenR"/>
            </a:pPr>
            <a:r>
              <a:rPr lang="en-GB" sz="3200" dirty="0">
                <a:solidFill>
                  <a:srgbClr val="0070C0"/>
                </a:solidFill>
              </a:rPr>
              <a:t>Royalties will be sent to the WSO (10% of net sales).</a:t>
            </a:r>
            <a:endParaRPr lang="en-GB" sz="3200" dirty="0">
              <a:solidFill>
                <a:srgbClr val="0070C0"/>
              </a:solidFill>
              <a:cs typeface="Calibri"/>
            </a:endParaRPr>
          </a:p>
          <a:p>
            <a:pPr marL="1028700" lvl="1" indent="-571500">
              <a:buAutoNum type="romanLcParenR"/>
            </a:pPr>
            <a:r>
              <a:rPr lang="en-GB" sz="3200" dirty="0">
                <a:solidFill>
                  <a:srgbClr val="0070C0"/>
                </a:solidFill>
              </a:rPr>
              <a:t>All surplus funds (after royalties) will be used for OA.</a:t>
            </a:r>
            <a:endParaRPr lang="en-GB" sz="3200" dirty="0">
              <a:solidFill>
                <a:srgbClr val="0070C0"/>
              </a:solidFill>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000">
            <a:off x="10576658" y="458183"/>
            <a:ext cx="1050134" cy="1474387"/>
          </a:xfrm>
          <a:prstGeom prst="rect">
            <a:avLst/>
          </a:prstGeom>
          <a:ln w="28575">
            <a:solidFill>
              <a:schemeClr val="accent2">
                <a:lumMod val="50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80000">
            <a:off x="10287627" y="2288835"/>
            <a:ext cx="1167076" cy="1510333"/>
          </a:xfrm>
          <a:prstGeom prst="rect">
            <a:avLst/>
          </a:prstGeom>
          <a:ln w="28575">
            <a:solidFill>
              <a:schemeClr val="accent2">
                <a:lumMod val="50000"/>
              </a:schemeClr>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4860" y="4742500"/>
            <a:ext cx="1625219" cy="1924602"/>
          </a:xfrm>
          <a:prstGeom prst="rect">
            <a:avLst/>
          </a:prstGeom>
        </p:spPr>
      </p:pic>
    </p:spTree>
    <p:extLst>
      <p:ext uri="{BB962C8B-B14F-4D97-AF65-F5344CB8AC3E}">
        <p14:creationId xmlns:p14="http://schemas.microsoft.com/office/powerpoint/2010/main" val="264185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1" y="0"/>
            <a:ext cx="10515600" cy="1325563"/>
          </a:xfrm>
        </p:spPr>
        <p:txBody>
          <a:bodyPr>
            <a:normAutofit/>
          </a:bodyPr>
          <a:lstStyle/>
          <a:p>
            <a:r>
              <a:rPr lang="en-GB" b="1" dirty="0">
                <a:solidFill>
                  <a:srgbClr val="FF0000"/>
                </a:solidFill>
              </a:rPr>
              <a:t>5) Translations Committees</a:t>
            </a:r>
            <a:endParaRPr lang="en-GB" b="1" dirty="0">
              <a:solidFill>
                <a:srgbClr val="FF0000"/>
              </a:solidFill>
              <a:cs typeface="Calibri Light"/>
            </a:endParaRPr>
          </a:p>
        </p:txBody>
      </p:sp>
      <p:sp>
        <p:nvSpPr>
          <p:cNvPr id="3" name="Content Placeholder 2"/>
          <p:cNvSpPr>
            <a:spLocks noGrp="1"/>
          </p:cNvSpPr>
          <p:nvPr>
            <p:ph idx="1"/>
          </p:nvPr>
        </p:nvSpPr>
        <p:spPr>
          <a:xfrm>
            <a:off x="769961" y="1219200"/>
            <a:ext cx="11531767" cy="5543657"/>
          </a:xfrm>
        </p:spPr>
        <p:txBody>
          <a:bodyPr vert="horz" lIns="91440" tIns="45720" rIns="91440" bIns="45720" rtlCol="0" anchor="t">
            <a:normAutofit fontScale="92500" lnSpcReduction="20000"/>
          </a:bodyPr>
          <a:lstStyle/>
          <a:p>
            <a:pPr marL="0" indent="0">
              <a:buNone/>
            </a:pPr>
            <a:endParaRPr lang="en-GB" dirty="0">
              <a:solidFill>
                <a:srgbClr val="7030A0"/>
              </a:solidFill>
            </a:endParaRPr>
          </a:p>
          <a:p>
            <a:pPr marL="0" indent="0">
              <a:buNone/>
            </a:pPr>
            <a:r>
              <a:rPr lang="en-GB" sz="3100" b="1" dirty="0">
                <a:solidFill>
                  <a:srgbClr val="7030A0"/>
                </a:solidFill>
              </a:rPr>
              <a:t>Form structures for development of translations in your language.</a:t>
            </a:r>
          </a:p>
          <a:p>
            <a:pPr marL="0" indent="0">
              <a:buNone/>
            </a:pPr>
            <a:r>
              <a:rPr lang="en-GB" sz="3000" dirty="0">
                <a:solidFill>
                  <a:srgbClr val="7030A0"/>
                </a:solidFill>
              </a:rPr>
              <a:t>This service in OA is best performed by a group of members: </a:t>
            </a:r>
          </a:p>
          <a:p>
            <a:pPr marL="0" indent="0">
              <a:buNone/>
            </a:pPr>
            <a:r>
              <a:rPr lang="en-GB" sz="3000" dirty="0">
                <a:solidFill>
                  <a:srgbClr val="7030A0"/>
                </a:solidFill>
              </a:rPr>
              <a:t>“Together we can.”</a:t>
            </a:r>
          </a:p>
          <a:p>
            <a:pPr marL="0" indent="0">
              <a:buNone/>
            </a:pPr>
            <a:r>
              <a:rPr lang="en-GB" sz="3000" dirty="0">
                <a:solidFill>
                  <a:srgbClr val="7030A0"/>
                </a:solidFill>
              </a:rPr>
              <a:t>A translations committee avoids overdependence on individual members.</a:t>
            </a:r>
          </a:p>
          <a:p>
            <a:pPr marL="0" indent="0">
              <a:buNone/>
            </a:pPr>
            <a:endParaRPr lang="en-GB" dirty="0">
              <a:solidFill>
                <a:srgbClr val="7030A0"/>
              </a:solidFill>
            </a:endParaRPr>
          </a:p>
          <a:p>
            <a:pPr marL="0" indent="0">
              <a:lnSpc>
                <a:spcPct val="120000"/>
              </a:lnSpc>
              <a:buNone/>
            </a:pPr>
            <a:r>
              <a:rPr lang="en-GB" sz="3000" dirty="0">
                <a:solidFill>
                  <a:srgbClr val="7030A0"/>
                </a:solidFill>
              </a:rPr>
              <a:t>Priorities for a committee might include reviewing these items:</a:t>
            </a:r>
          </a:p>
          <a:p>
            <a:pPr marL="457200" lvl="1" indent="0">
              <a:lnSpc>
                <a:spcPct val="120000"/>
              </a:lnSpc>
              <a:buNone/>
            </a:pPr>
            <a:r>
              <a:rPr lang="en-GB" sz="2800" dirty="0">
                <a:solidFill>
                  <a:srgbClr val="7030A0"/>
                </a:solidFill>
              </a:rPr>
              <a:t>• </a:t>
            </a:r>
            <a:r>
              <a:rPr lang="en-GB" sz="2800" dirty="0">
                <a:solidFill>
                  <a:srgbClr val="7030A0"/>
                </a:solidFill>
                <a:hlinkClick r:id="rId2"/>
              </a:rPr>
              <a:t>Glossary of OA words and terms </a:t>
            </a:r>
            <a:r>
              <a:rPr lang="en-GB" sz="2100" dirty="0">
                <a:solidFill>
                  <a:srgbClr val="7030A0"/>
                </a:solidFill>
              </a:rPr>
              <a:t>(</a:t>
            </a:r>
            <a:r>
              <a:rPr lang="en-GB" sz="2100" i="1" dirty="0">
                <a:solidFill>
                  <a:srgbClr val="7030A0"/>
                </a:solidFill>
              </a:rPr>
              <a:t>Service bodies do not need a license to translate a glossary.)</a:t>
            </a:r>
          </a:p>
          <a:p>
            <a:pPr marL="457200" lvl="1" indent="0">
              <a:lnSpc>
                <a:spcPct val="120000"/>
              </a:lnSpc>
              <a:buNone/>
            </a:pPr>
            <a:r>
              <a:rPr lang="en-GB" sz="2800" dirty="0">
                <a:solidFill>
                  <a:srgbClr val="7030A0"/>
                </a:solidFill>
              </a:rPr>
              <a:t>   • Suggested priorities from the </a:t>
            </a:r>
            <a:r>
              <a:rPr lang="en-GB" sz="2800" i="1" dirty="0">
                <a:solidFill>
                  <a:srgbClr val="7030A0"/>
                </a:solidFill>
                <a:hlinkClick r:id="rId3"/>
              </a:rPr>
              <a:t>Translation Guidelines for OA Literature</a:t>
            </a:r>
            <a:endParaRPr lang="en-GB" sz="2800" i="1" dirty="0">
              <a:solidFill>
                <a:srgbClr val="7030A0"/>
              </a:solidFill>
            </a:endParaRPr>
          </a:p>
          <a:p>
            <a:pPr marL="457200" lvl="1" indent="0">
              <a:lnSpc>
                <a:spcPct val="120000"/>
              </a:lnSpc>
              <a:buNone/>
            </a:pPr>
            <a:r>
              <a:rPr lang="en-GB" sz="2800" i="1" dirty="0">
                <a:solidFill>
                  <a:srgbClr val="7030A0"/>
                </a:solidFill>
              </a:rPr>
              <a:t>	• </a:t>
            </a:r>
            <a:r>
              <a:rPr lang="en-GB" sz="2800" dirty="0">
                <a:solidFill>
                  <a:srgbClr val="7030A0"/>
                </a:solidFill>
              </a:rPr>
              <a:t>Tradition Four</a:t>
            </a:r>
            <a:endParaRPr lang="en-GB" sz="2800" i="1" dirty="0">
              <a:solidFill>
                <a:srgbClr val="7030A0"/>
              </a:solidFill>
            </a:endParaRPr>
          </a:p>
          <a:p>
            <a:pPr marL="457200" lvl="1" indent="0">
              <a:buNone/>
            </a:pPr>
            <a:r>
              <a:rPr lang="en-GB" sz="2800" i="1" dirty="0">
                <a:solidFill>
                  <a:srgbClr val="7030A0"/>
                </a:solidFill>
              </a:rPr>
              <a:t>	    • </a:t>
            </a:r>
            <a:r>
              <a:rPr lang="en-GB" sz="2800" i="1" dirty="0">
                <a:solidFill>
                  <a:srgbClr val="7030A0"/>
                </a:solidFill>
                <a:hlinkClick r:id="rId4"/>
              </a:rPr>
              <a:t>Abstinence Literature Resource Guide</a:t>
            </a:r>
            <a:endParaRPr lang="en-GB" sz="2800" i="1" dirty="0">
              <a:solidFill>
                <a:srgbClr val="7030A0"/>
              </a:solidFill>
            </a:endParaRPr>
          </a:p>
          <a:p>
            <a:pPr marL="457200" lvl="1" indent="0">
              <a:buNone/>
            </a:pPr>
            <a:r>
              <a:rPr lang="en-GB" sz="2800" i="1" dirty="0">
                <a:solidFill>
                  <a:srgbClr val="7030A0"/>
                </a:solidFill>
              </a:rPr>
              <a:t>		</a:t>
            </a:r>
            <a:r>
              <a:rPr lang="en-GB" sz="2100" dirty="0">
                <a:solidFill>
                  <a:srgbClr val="7030A0"/>
                </a:solidFill>
              </a:rPr>
              <a:t>(at </a:t>
            </a:r>
            <a:r>
              <a:rPr lang="en-GB" sz="2100" dirty="0">
                <a:solidFill>
                  <a:srgbClr val="7030A0"/>
                </a:solidFill>
                <a:hlinkClick r:id="rId5"/>
              </a:rPr>
              <a:t>oa.org/documents</a:t>
            </a:r>
            <a:r>
              <a:rPr lang="en-GB" sz="2100" dirty="0">
                <a:solidFill>
                  <a:srgbClr val="7030A0"/>
                </a:solidFill>
              </a:rPr>
              <a:t>, under “Group Support”)</a:t>
            </a:r>
            <a:r>
              <a:rPr lang="en-GB" sz="2100" i="1" dirty="0">
                <a:solidFill>
                  <a:srgbClr val="7030A0"/>
                </a:solidFill>
              </a:rPr>
              <a:t>  </a:t>
            </a:r>
            <a:r>
              <a:rPr lang="en-GB" sz="2200" dirty="0">
                <a:solidFill>
                  <a:srgbClr val="7030A0"/>
                </a:solidFill>
              </a:rPr>
              <a:t>           		</a:t>
            </a: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4577" t="8159" r="16634" b="5073"/>
          <a:stretch/>
        </p:blipFill>
        <p:spPr>
          <a:xfrm>
            <a:off x="10341721" y="98468"/>
            <a:ext cx="1630805" cy="159424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23" y="5327904"/>
            <a:ext cx="1921999" cy="1434954"/>
          </a:xfrm>
          <a:prstGeom prst="rect">
            <a:avLst/>
          </a:prstGeom>
        </p:spPr>
      </p:pic>
    </p:spTree>
    <p:extLst>
      <p:ext uri="{BB962C8B-B14F-4D97-AF65-F5344CB8AC3E}">
        <p14:creationId xmlns:p14="http://schemas.microsoft.com/office/powerpoint/2010/main" val="380674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00025"/>
            <a:ext cx="10515600" cy="1325563"/>
          </a:xfrm>
        </p:spPr>
        <p:txBody>
          <a:bodyPr>
            <a:normAutofit/>
          </a:bodyPr>
          <a:lstStyle/>
          <a:p>
            <a:r>
              <a:rPr lang="en-GB" b="1" dirty="0">
                <a:solidFill>
                  <a:srgbClr val="FF0000"/>
                </a:solidFill>
              </a:rPr>
              <a:t>6) Suggestions For Choosing Translators</a:t>
            </a:r>
            <a:endParaRPr lang="en-GB" dirty="0">
              <a:solidFill>
                <a:srgbClr val="FF0000"/>
              </a:solidFill>
              <a:cs typeface="Calibri Light"/>
            </a:endParaRPr>
          </a:p>
        </p:txBody>
      </p:sp>
      <p:sp>
        <p:nvSpPr>
          <p:cNvPr id="3" name="Content Placeholder 2"/>
          <p:cNvSpPr>
            <a:spLocks noGrp="1"/>
          </p:cNvSpPr>
          <p:nvPr>
            <p:ph idx="1"/>
          </p:nvPr>
        </p:nvSpPr>
        <p:spPr>
          <a:xfrm>
            <a:off x="196755" y="1460310"/>
            <a:ext cx="10515600" cy="4662062"/>
          </a:xfrm>
        </p:spPr>
        <p:txBody>
          <a:bodyPr vert="horz" lIns="91440" tIns="45720" rIns="91440" bIns="45720" rtlCol="0" anchor="t">
            <a:normAutofit/>
          </a:bodyPr>
          <a:lstStyle/>
          <a:p>
            <a:r>
              <a:rPr lang="en-GB" dirty="0">
                <a:solidFill>
                  <a:srgbClr val="0070C0"/>
                </a:solidFill>
              </a:rPr>
              <a:t>OA members are often the best choice. </a:t>
            </a:r>
          </a:p>
          <a:p>
            <a:pPr marL="0" indent="0">
              <a:buNone/>
            </a:pPr>
            <a:r>
              <a:rPr lang="en-GB" dirty="0">
                <a:solidFill>
                  <a:srgbClr val="0070C0"/>
                </a:solidFill>
              </a:rPr>
              <a:t>Members understand our literature and want the best for OA. They may take longer, or start but not finish, but OA members put love and effort into translating. </a:t>
            </a:r>
          </a:p>
          <a:p>
            <a:r>
              <a:rPr lang="en-GB" dirty="0">
                <a:solidFill>
                  <a:srgbClr val="0070C0"/>
                </a:solidFill>
              </a:rPr>
              <a:t>Professional translators can work too.</a:t>
            </a:r>
          </a:p>
          <a:p>
            <a:pPr marL="0" indent="0">
              <a:buNone/>
            </a:pPr>
            <a:r>
              <a:rPr lang="en-GB" dirty="0">
                <a:solidFill>
                  <a:srgbClr val="0070C0"/>
                </a:solidFill>
              </a:rPr>
              <a:t>If employing a professional translator, make sure to use a contract right from the beginning. Give them your glossary of OA terms!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723" y="4739093"/>
            <a:ext cx="2886583" cy="1915369"/>
          </a:xfrm>
          <a:prstGeom prst="rect">
            <a:avLst/>
          </a:prstGeom>
          <a:ln w="28575">
            <a:solidFill>
              <a:srgbClr val="7030A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9413" y="200025"/>
            <a:ext cx="1812587" cy="271888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586" t="18601" r="8309" b="17369"/>
          <a:stretch/>
        </p:blipFill>
        <p:spPr>
          <a:xfrm>
            <a:off x="0" y="4681296"/>
            <a:ext cx="4105072" cy="2176703"/>
          </a:xfrm>
          <a:prstGeom prst="rect">
            <a:avLst/>
          </a:prstGeom>
        </p:spPr>
      </p:pic>
    </p:spTree>
    <p:extLst>
      <p:ext uri="{BB962C8B-B14F-4D97-AF65-F5344CB8AC3E}">
        <p14:creationId xmlns:p14="http://schemas.microsoft.com/office/powerpoint/2010/main" val="113241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7664"/>
            <a:ext cx="10515600" cy="1325563"/>
          </a:xfrm>
        </p:spPr>
        <p:txBody>
          <a:bodyPr>
            <a:normAutofit/>
          </a:bodyPr>
          <a:lstStyle/>
          <a:p>
            <a:r>
              <a:rPr lang="en-GB" b="1" dirty="0">
                <a:solidFill>
                  <a:srgbClr val="FF0000"/>
                </a:solidFill>
              </a:rPr>
              <a:t>7) Validating (a)</a:t>
            </a:r>
            <a:endParaRPr lang="en-GB" dirty="0">
              <a:solidFill>
                <a:srgbClr val="FF0000"/>
              </a:solidFill>
              <a:cs typeface="Calibri Ligh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171" r="27562" b="1862"/>
          <a:stretch/>
        </p:blipFill>
        <p:spPr>
          <a:xfrm>
            <a:off x="9831396" y="212831"/>
            <a:ext cx="2170488" cy="2215739"/>
          </a:xfrm>
          <a:prstGeom prst="rect">
            <a:avLst/>
          </a:prstGeom>
        </p:spPr>
      </p:pic>
      <p:sp>
        <p:nvSpPr>
          <p:cNvPr id="11" name="TextBox 10"/>
          <p:cNvSpPr txBox="1"/>
          <p:nvPr/>
        </p:nvSpPr>
        <p:spPr>
          <a:xfrm>
            <a:off x="395785" y="1192497"/>
            <a:ext cx="11324230" cy="3385542"/>
          </a:xfrm>
          <a:prstGeom prst="rect">
            <a:avLst/>
          </a:prstGeom>
          <a:noFill/>
        </p:spPr>
        <p:txBody>
          <a:bodyPr wrap="square" rtlCol="0" anchor="t">
            <a:spAutoFit/>
          </a:bodyPr>
          <a:lstStyle/>
          <a:p>
            <a:r>
              <a:rPr lang="en-GB" sz="3200" dirty="0">
                <a:solidFill>
                  <a:srgbClr val="C00000"/>
                </a:solidFill>
              </a:rPr>
              <a:t>Check for clarity and translator’s general understanding.</a:t>
            </a:r>
          </a:p>
          <a:p>
            <a:endParaRPr lang="en-GB" sz="3200" dirty="0">
              <a:solidFill>
                <a:srgbClr val="C00000"/>
              </a:solidFill>
            </a:endParaRPr>
          </a:p>
          <a:p>
            <a:r>
              <a:rPr lang="en-GB" sz="3000" dirty="0">
                <a:solidFill>
                  <a:srgbClr val="C00000"/>
                </a:solidFill>
              </a:rPr>
              <a:t>Additional suggestions: </a:t>
            </a:r>
          </a:p>
          <a:p>
            <a:r>
              <a:rPr lang="en-GB" sz="3000" dirty="0">
                <a:solidFill>
                  <a:srgbClr val="C00000"/>
                </a:solidFill>
              </a:rPr>
              <a:t>– Use a draft in an OA meeting:</a:t>
            </a:r>
          </a:p>
          <a:p>
            <a:r>
              <a:rPr lang="en-GB" sz="3000" dirty="0">
                <a:solidFill>
                  <a:srgbClr val="C00000"/>
                </a:solidFill>
              </a:rPr>
              <a:t>   read a few paragraphs and discuss the clarity of the message.</a:t>
            </a:r>
          </a:p>
          <a:p>
            <a:r>
              <a:rPr lang="en-GB" sz="3000" dirty="0">
                <a:solidFill>
                  <a:srgbClr val="C00000"/>
                </a:solidFill>
              </a:rPr>
              <a:t>– Meet in small groups / committees to review the translation.</a:t>
            </a:r>
          </a:p>
          <a:p>
            <a:r>
              <a:rPr lang="en-GB" sz="3000" dirty="0">
                <a:solidFill>
                  <a:srgbClr val="C00000"/>
                </a:solidFill>
              </a:rPr>
              <a:t>– Use a draft in discussions with sponsees.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626" y="4206867"/>
            <a:ext cx="3213258" cy="265113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661" y="4681200"/>
            <a:ext cx="2534116" cy="2073368"/>
          </a:xfrm>
          <a:prstGeom prst="rect">
            <a:avLst/>
          </a:prstGeom>
        </p:spPr>
      </p:pic>
    </p:spTree>
    <p:extLst>
      <p:ext uri="{BB962C8B-B14F-4D97-AF65-F5344CB8AC3E}">
        <p14:creationId xmlns:p14="http://schemas.microsoft.com/office/powerpoint/2010/main" val="286550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8" y="1231051"/>
            <a:ext cx="11201400" cy="3481626"/>
          </a:xfrm>
        </p:spPr>
        <p:txBody>
          <a:bodyPr vert="horz" lIns="91440" tIns="45720" rIns="91440" bIns="45720" rtlCol="0" anchor="ctr">
            <a:noAutofit/>
          </a:bodyPr>
          <a:lstStyle/>
          <a:p>
            <a:br>
              <a:rPr lang="en-US" dirty="0">
                <a:latin typeface="+mj-ea"/>
                <a:cs typeface="+mj-ea"/>
              </a:rPr>
            </a:br>
            <a:r>
              <a:rPr lang="en-GB" sz="2400" dirty="0">
                <a:solidFill>
                  <a:srgbClr val="5B9BD5"/>
                </a:solidFill>
                <a:latin typeface="Calibri"/>
                <a:cs typeface="+mj-ea"/>
              </a:rPr>
              <a:t>Overeaters Anonymous is a Fellowship of individuals who, through shared experience, strength, and hope, are recovering from compulsive overeating. We welcome everyone who wants to stop eating compulsively. There are no dues or fees for members; we are self-supporting through our own contributions, neither soliciting nor accepting outside donations. OA is not affiliated with any public or private organization, political movement, ideology, or religious doctrine; we take no position on outside issues. Our primary purpose is to abstain from compulsive eating and compulsive food </a:t>
            </a:r>
            <a:r>
              <a:rPr lang="en-GB" sz="2400" dirty="0" err="1">
                <a:solidFill>
                  <a:srgbClr val="5B9BD5"/>
                </a:solidFill>
                <a:latin typeface="Calibri"/>
                <a:cs typeface="+mj-ea"/>
              </a:rPr>
              <a:t>behaviors</a:t>
            </a:r>
            <a:r>
              <a:rPr lang="en-GB" sz="2400" dirty="0">
                <a:solidFill>
                  <a:srgbClr val="5B9BD5"/>
                </a:solidFill>
                <a:latin typeface="Calibri"/>
                <a:cs typeface="+mj-ea"/>
              </a:rPr>
              <a:t> and to carry the message of recovery through the Twelve Steps of OA to those who still suffer.</a:t>
            </a:r>
            <a:br>
              <a:rPr lang="en-US" dirty="0">
                <a:latin typeface="+mj-ea"/>
                <a:cs typeface="+mj-ea"/>
              </a:rPr>
            </a:br>
            <a:br>
              <a:rPr lang="en-US" dirty="0">
                <a:latin typeface="+mj-ea"/>
                <a:cs typeface="+mj-ea"/>
              </a:rPr>
            </a:br>
            <a:endParaRPr lang="en-GB" sz="2400" dirty="0">
              <a:solidFill>
                <a:srgbClr val="5B9BD5"/>
              </a:solidFill>
            </a:endParaRPr>
          </a:p>
        </p:txBody>
      </p:sp>
      <p:sp>
        <p:nvSpPr>
          <p:cNvPr id="6" name="TextBox 5"/>
          <p:cNvSpPr txBox="1"/>
          <p:nvPr/>
        </p:nvSpPr>
        <p:spPr>
          <a:xfrm>
            <a:off x="298938" y="369277"/>
            <a:ext cx="11201400" cy="861774"/>
          </a:xfrm>
          <a:prstGeom prst="rect">
            <a:avLst/>
          </a:prstGeom>
          <a:noFill/>
        </p:spPr>
        <p:txBody>
          <a:bodyPr wrap="square" rtlCol="0" anchor="t">
            <a:spAutoFit/>
          </a:bodyPr>
          <a:lstStyle/>
          <a:p>
            <a:r>
              <a:rPr lang="en-GB" sz="5000" b="1" dirty="0">
                <a:solidFill>
                  <a:schemeClr val="accent1"/>
                </a:solidFill>
                <a:effectLst>
                  <a:outerShdw blurRad="38100" dist="25400" dir="5400000" algn="ctr">
                    <a:srgbClr val="6E747A">
                      <a:alpha val="43000"/>
                    </a:srgbClr>
                  </a:outerShdw>
                </a:effectLst>
                <a:latin typeface="+mj-lt"/>
              </a:rPr>
              <a:t>Overeaters Anonymous Preamble</a:t>
            </a:r>
            <a:endParaRPr lang="en-GB" sz="5000" dirty="0">
              <a:latin typeface="+mj-lt"/>
            </a:endParaRPr>
          </a:p>
        </p:txBody>
      </p:sp>
      <p:sp>
        <p:nvSpPr>
          <p:cNvPr id="7" name="TextBox 6"/>
          <p:cNvSpPr txBox="1"/>
          <p:nvPr/>
        </p:nvSpPr>
        <p:spPr>
          <a:xfrm>
            <a:off x="4026876" y="4448912"/>
            <a:ext cx="7473462" cy="2554545"/>
          </a:xfrm>
          <a:prstGeom prst="rect">
            <a:avLst/>
          </a:prstGeom>
          <a:noFill/>
        </p:spPr>
        <p:txBody>
          <a:bodyPr wrap="square" rtlCol="0">
            <a:spAutoFit/>
          </a:bodyPr>
          <a:lstStyle/>
          <a:p>
            <a:pPr algn="r"/>
            <a: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t>Embrace the similarities,</a:t>
            </a:r>
            <a:b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br>
            <a: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t>love the differences</a:t>
            </a:r>
            <a:b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br>
            <a: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t>in all our affairs</a:t>
            </a:r>
            <a:br>
              <a:rPr lang="en-GB" sz="4000" b="1" dirty="0">
                <a:solidFill>
                  <a:srgbClr val="7030A0"/>
                </a:solidFill>
                <a:effectLst>
                  <a:outerShdw blurRad="38100" dist="25400" dir="5400000" algn="ctr">
                    <a:srgbClr val="6E747A">
                      <a:alpha val="43000"/>
                    </a:srgbClr>
                  </a:outerShdw>
                </a:effectLst>
                <a:latin typeface="Lucida Calligraphy" panose="03010101010101010101" pitchFamily="66" charset="0"/>
              </a:rPr>
            </a:br>
            <a:endParaRPr lang="en-GB" sz="4000" b="1" dirty="0">
              <a:solidFill>
                <a:srgbClr val="7030A0"/>
              </a:solidFill>
              <a:latin typeface="Lucida Calligraphy" panose="03010101010101010101" pitchFamily="66"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71" y="5200188"/>
            <a:ext cx="696575" cy="131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83" y="4330189"/>
            <a:ext cx="841552" cy="152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91" y="5200188"/>
            <a:ext cx="1211446" cy="15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09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204716"/>
            <a:ext cx="10560732" cy="1241947"/>
          </a:xfrm>
        </p:spPr>
        <p:txBody>
          <a:bodyPr>
            <a:normAutofit/>
          </a:bodyPr>
          <a:lstStyle/>
          <a:p>
            <a:r>
              <a:rPr lang="en-GB" b="1" dirty="0">
                <a:solidFill>
                  <a:srgbClr val="FF0000"/>
                </a:solidFill>
              </a:rPr>
              <a:t>7) Validating (b)</a:t>
            </a:r>
            <a:endParaRPr lang="en-GB" dirty="0">
              <a:solidFill>
                <a:srgbClr val="FF0000"/>
              </a:solidFill>
              <a:cs typeface="Calibri Ligh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419" t="6965" r="17405" b="3483"/>
          <a:stretch/>
        </p:blipFill>
        <p:spPr>
          <a:xfrm>
            <a:off x="10235860" y="204716"/>
            <a:ext cx="1618398" cy="1600613"/>
          </a:xfrm>
          <a:prstGeom prst="ellipse">
            <a:avLst/>
          </a:prstGeom>
          <a:ln w="127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341195" y="1852919"/>
            <a:ext cx="10948598" cy="4832092"/>
          </a:xfrm>
          <a:prstGeom prst="rect">
            <a:avLst/>
          </a:prstGeom>
          <a:noFill/>
        </p:spPr>
        <p:txBody>
          <a:bodyPr wrap="square" rtlCol="0" anchor="t">
            <a:spAutoFit/>
          </a:bodyPr>
          <a:lstStyle/>
          <a:p>
            <a:pPr marL="4114800" lvl="8" indent="-457200">
              <a:buFont typeface="Arial" panose="020B0604020202020204" pitchFamily="34" charset="0"/>
              <a:buChar char="•"/>
            </a:pPr>
            <a:r>
              <a:rPr lang="en-GB" sz="2800" dirty="0">
                <a:solidFill>
                  <a:schemeClr val="accent6">
                    <a:lumMod val="50000"/>
                  </a:schemeClr>
                </a:solidFill>
              </a:rPr>
              <a:t>Circulate drafts for consideration by members who speak the local language. Have them check concepts and usage (good grammar).</a:t>
            </a:r>
          </a:p>
          <a:p>
            <a:pPr lvl="8"/>
            <a:endParaRPr lang="en-GB" sz="2800" dirty="0">
              <a:solidFill>
                <a:schemeClr val="accent6">
                  <a:lumMod val="50000"/>
                </a:schemeClr>
              </a:solidFill>
            </a:endParaRPr>
          </a:p>
          <a:p>
            <a:pPr marL="285750" indent="-285750">
              <a:buFont typeface="Arial" panose="020B0604020202020204" pitchFamily="34" charset="0"/>
              <a:buChar char="•"/>
            </a:pPr>
            <a:r>
              <a:rPr lang="en-GB" sz="2800" dirty="0">
                <a:solidFill>
                  <a:schemeClr val="accent6">
                    <a:lumMod val="50000"/>
                  </a:schemeClr>
                </a:solidFill>
              </a:rPr>
              <a:t>Number the lines of text. This makes it easier</a:t>
            </a:r>
          </a:p>
          <a:p>
            <a:r>
              <a:rPr lang="en-GB" sz="2800" dirty="0">
                <a:solidFill>
                  <a:schemeClr val="accent6">
                    <a:lumMod val="50000"/>
                  </a:schemeClr>
                </a:solidFill>
              </a:rPr>
              <a:t>    to relay specific comments about the draft.</a:t>
            </a:r>
          </a:p>
          <a:p>
            <a:endParaRPr lang="en-GB" sz="2800" dirty="0">
              <a:solidFill>
                <a:schemeClr val="accent6">
                  <a:lumMod val="50000"/>
                </a:schemeClr>
              </a:solidFill>
            </a:endParaRPr>
          </a:p>
          <a:p>
            <a:pPr marL="285750" indent="-285750">
              <a:buFont typeface="Arial" panose="020B0604020202020204" pitchFamily="34" charset="0"/>
              <a:buChar char="•"/>
            </a:pPr>
            <a:r>
              <a:rPr lang="en-GB" sz="2800" dirty="0">
                <a:solidFill>
                  <a:schemeClr val="accent6">
                    <a:lumMod val="50000"/>
                  </a:schemeClr>
                </a:solidFill>
              </a:rPr>
              <a:t>Use printed copies wherever possible</a:t>
            </a:r>
          </a:p>
          <a:p>
            <a:r>
              <a:rPr lang="en-GB" sz="2800" dirty="0">
                <a:solidFill>
                  <a:schemeClr val="accent6">
                    <a:lumMod val="50000"/>
                  </a:schemeClr>
                </a:solidFill>
              </a:rPr>
              <a:t>    so members can write comments.</a:t>
            </a:r>
          </a:p>
          <a:p>
            <a:r>
              <a:rPr lang="en-GB" sz="2800" dirty="0">
                <a:solidFill>
                  <a:schemeClr val="accent6">
                    <a:lumMod val="50000"/>
                  </a:schemeClr>
                </a:solidFill>
                <a:cs typeface="Calibri"/>
              </a:rPr>
              <a:t>   Write DRAFT or COPY on these for clarification. </a:t>
            </a:r>
          </a:p>
          <a:p>
            <a:endParaRPr lang="en-GB" sz="2800" dirty="0">
              <a:solidFill>
                <a:schemeClr val="accent6">
                  <a:lumMod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94" y="1446663"/>
            <a:ext cx="3566921" cy="1795251"/>
          </a:xfrm>
          <a:prstGeom prst="rect">
            <a:avLst/>
          </a:prstGeom>
        </p:spPr>
      </p:pic>
      <p:sp>
        <p:nvSpPr>
          <p:cNvPr id="10" name="TextBox 9"/>
          <p:cNvSpPr txBox="1"/>
          <p:nvPr/>
        </p:nvSpPr>
        <p:spPr>
          <a:xfrm>
            <a:off x="126608" y="2182705"/>
            <a:ext cx="3781507" cy="323165"/>
          </a:xfrm>
          <a:prstGeom prst="rect">
            <a:avLst/>
          </a:prstGeom>
          <a:solidFill>
            <a:schemeClr val="bg1"/>
          </a:solidFill>
        </p:spPr>
        <p:txBody>
          <a:bodyPr wrap="square" rtlCol="0">
            <a:spAutoFit/>
          </a:bodyPr>
          <a:lstStyle/>
          <a:p>
            <a:r>
              <a:rPr lang="en-GB" sz="1500" dirty="0">
                <a:ln w="19050">
                  <a:solidFill>
                    <a:srgbClr val="7030A0"/>
                  </a:solidFill>
                </a:ln>
                <a:solidFill>
                  <a:srgbClr val="7030A0"/>
                </a:solidFill>
              </a:rPr>
              <a:t>     CONTENT – grammar / spelling / context</a:t>
            </a:r>
          </a:p>
        </p:txBody>
      </p:sp>
      <p:pic>
        <p:nvPicPr>
          <p:cNvPr id="11" name="Content Placeholder 10">
            <a:extLst>
              <a:ext uri="{FF2B5EF4-FFF2-40B4-BE49-F238E27FC236}">
                <a16:creationId xmlns:a16="http://schemas.microsoft.com/office/drawing/2014/main" id="{7D5A0D1D-ABCC-464C-B966-198BE8ECB09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095488" y="4506015"/>
            <a:ext cx="3758770" cy="2107596"/>
          </a:xfrm>
          <a:prstGeom prst="rect">
            <a:avLst/>
          </a:prstGeom>
          <a:ln w="28575">
            <a:solidFill>
              <a:schemeClr val="accent2">
                <a:lumMod val="50000"/>
              </a:schemeClr>
            </a:solidFill>
          </a:ln>
        </p:spPr>
      </p:pic>
    </p:spTree>
    <p:extLst>
      <p:ext uri="{BB962C8B-B14F-4D97-AF65-F5344CB8AC3E}">
        <p14:creationId xmlns:p14="http://schemas.microsoft.com/office/powerpoint/2010/main" val="388777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6" y="286471"/>
            <a:ext cx="10515600" cy="1078502"/>
          </a:xfrm>
        </p:spPr>
        <p:txBody>
          <a:bodyPr>
            <a:normAutofit/>
          </a:bodyPr>
          <a:lstStyle/>
          <a:p>
            <a:r>
              <a:rPr lang="en-GB" b="1" dirty="0">
                <a:solidFill>
                  <a:srgbClr val="FF0000"/>
                </a:solidFill>
              </a:rPr>
              <a:t>7) Validating (c)</a:t>
            </a:r>
            <a:endParaRPr lang="en-GB" dirty="0">
              <a:solidFill>
                <a:srgbClr val="FF0000"/>
              </a:solidFill>
              <a:cs typeface="Calibri Light"/>
            </a:endParaRPr>
          </a:p>
        </p:txBody>
      </p:sp>
      <p:sp>
        <p:nvSpPr>
          <p:cNvPr id="8" name="TextBox 7"/>
          <p:cNvSpPr txBox="1"/>
          <p:nvPr/>
        </p:nvSpPr>
        <p:spPr>
          <a:xfrm>
            <a:off x="163974" y="778213"/>
            <a:ext cx="11674588" cy="6032421"/>
          </a:xfrm>
          <a:prstGeom prst="rect">
            <a:avLst/>
          </a:prstGeom>
          <a:noFill/>
        </p:spPr>
        <p:txBody>
          <a:bodyPr wrap="square" rtlCol="0" anchor="t">
            <a:spAutoFit/>
          </a:bodyPr>
          <a:lstStyle/>
          <a:p>
            <a:endParaRPr lang="en-GB" sz="2800" dirty="0">
              <a:solidFill>
                <a:schemeClr val="accent6">
                  <a:lumMod val="50000"/>
                </a:schemeClr>
              </a:solidFill>
            </a:endParaRPr>
          </a:p>
          <a:p>
            <a:r>
              <a:rPr lang="en-GB" sz="2800" dirty="0">
                <a:solidFill>
                  <a:schemeClr val="accent6">
                    <a:lumMod val="50000"/>
                  </a:schemeClr>
                </a:solidFill>
              </a:rPr>
              <a:t>Possibly charge money for a draft and organize your records so that any amount paid can be deducted from the purchase price of the final approved copy. (Make sure you set prices so that you make a surplus to fund your next round of translations.)</a:t>
            </a:r>
          </a:p>
          <a:p>
            <a:r>
              <a:rPr lang="en-GB" sz="2800" dirty="0">
                <a:solidFill>
                  <a:schemeClr val="accent6">
                    <a:lumMod val="50000"/>
                  </a:schemeClr>
                </a:solidFill>
              </a:rPr>
              <a:t>                                                                                               </a:t>
            </a:r>
            <a:r>
              <a:rPr lang="en-GB" sz="3200" dirty="0">
                <a:solidFill>
                  <a:schemeClr val="accent6">
                    <a:lumMod val="50000"/>
                  </a:schemeClr>
                </a:solidFill>
              </a:rPr>
              <a:t>&lt;-</a:t>
            </a:r>
            <a:r>
              <a:rPr lang="en-GB" sz="2400" dirty="0">
                <a:solidFill>
                  <a:schemeClr val="accent6">
                    <a:lumMod val="50000"/>
                  </a:schemeClr>
                </a:solidFill>
              </a:rPr>
              <a:t>Future Translations fund</a:t>
            </a:r>
          </a:p>
          <a:p>
            <a:r>
              <a:rPr lang="en-GB" sz="2800" dirty="0">
                <a:solidFill>
                  <a:schemeClr val="accent6">
                    <a:lumMod val="50000"/>
                  </a:schemeClr>
                </a:solidFill>
              </a:rPr>
              <a:t> </a:t>
            </a:r>
          </a:p>
          <a:p>
            <a:endParaRPr lang="en-GB" sz="2800" dirty="0">
              <a:solidFill>
                <a:schemeClr val="accent6">
                  <a:lumMod val="50000"/>
                </a:schemeClr>
              </a:solidFill>
            </a:endParaRPr>
          </a:p>
          <a:p>
            <a:endParaRPr lang="en-GB" sz="2800" dirty="0">
              <a:solidFill>
                <a:schemeClr val="accent6">
                  <a:lumMod val="50000"/>
                </a:schemeClr>
              </a:solidFill>
            </a:endParaRPr>
          </a:p>
          <a:p>
            <a:endParaRPr lang="en-GB" sz="2800" dirty="0">
              <a:solidFill>
                <a:schemeClr val="accent6">
                  <a:lumMod val="50000"/>
                </a:schemeClr>
              </a:solidFill>
            </a:endParaRPr>
          </a:p>
          <a:p>
            <a:endParaRPr lang="en-GB" sz="2800" dirty="0">
              <a:solidFill>
                <a:schemeClr val="accent6">
                  <a:lumMod val="50000"/>
                </a:schemeClr>
              </a:solidFill>
            </a:endParaRPr>
          </a:p>
          <a:p>
            <a:r>
              <a:rPr lang="en-GB" sz="2800" dirty="0">
                <a:solidFill>
                  <a:schemeClr val="accent6">
                    <a:lumMod val="50000"/>
                  </a:schemeClr>
                </a:solidFill>
              </a:rPr>
              <a:t>			Have everyone send reviewed copies to one collection point. 			At the end of the validation period, destroy all draft copies.</a:t>
            </a:r>
            <a:endParaRPr lang="en-GB" sz="2800" dirty="0">
              <a:solidFill>
                <a:schemeClr val="accent6">
                  <a:lumMod val="50000"/>
                </a:schemeClr>
              </a:solidFill>
              <a:cs typeface="Calibri"/>
            </a:endParaRPr>
          </a:p>
          <a:p>
            <a:endParaRPr lang="en-GB"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888" t="9553" r="12720" b="10448"/>
          <a:stretch/>
        </p:blipFill>
        <p:spPr>
          <a:xfrm>
            <a:off x="10390696" y="286470"/>
            <a:ext cx="1097281" cy="107850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3179" t="7366" r="13589" b="14634"/>
          <a:stretch/>
        </p:blipFill>
        <p:spPr>
          <a:xfrm>
            <a:off x="4320179" y="2881539"/>
            <a:ext cx="3362178" cy="1764211"/>
          </a:xfrm>
          <a:prstGeom prst="rect">
            <a:avLst/>
          </a:prstGeom>
        </p:spPr>
      </p:pic>
      <p:pic>
        <p:nvPicPr>
          <p:cNvPr id="11" name="Content Placeholder 3">
            <a:extLst>
              <a:ext uri="{FF2B5EF4-FFF2-40B4-BE49-F238E27FC236}">
                <a16:creationId xmlns:a16="http://schemas.microsoft.com/office/drawing/2014/main" id="{0ECB25B0-9F9C-784D-99B5-09A749B5AFB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67" b="12111"/>
          <a:stretch/>
        </p:blipFill>
        <p:spPr>
          <a:xfrm rot="20706773">
            <a:off x="153752" y="4824236"/>
            <a:ext cx="2635327" cy="1541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040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88" y="114020"/>
            <a:ext cx="10515600" cy="1325563"/>
          </a:xfrm>
        </p:spPr>
        <p:txBody>
          <a:bodyPr>
            <a:normAutofit/>
          </a:bodyPr>
          <a:lstStyle/>
          <a:p>
            <a:r>
              <a:rPr lang="en-GB" sz="5400" b="1" dirty="0">
                <a:solidFill>
                  <a:srgbClr val="FF0000"/>
                </a:solidFill>
              </a:rPr>
              <a:t>8) Printing</a:t>
            </a:r>
            <a:endParaRPr lang="en-GB" sz="5400" dirty="0">
              <a:solidFill>
                <a:srgbClr val="FF0000"/>
              </a:solidFill>
              <a:cs typeface="Calibri Light"/>
            </a:endParaRPr>
          </a:p>
        </p:txBody>
      </p:sp>
      <p:sp>
        <p:nvSpPr>
          <p:cNvPr id="3" name="Content Placeholder 2"/>
          <p:cNvSpPr>
            <a:spLocks noGrp="1"/>
          </p:cNvSpPr>
          <p:nvPr>
            <p:ph idx="1"/>
          </p:nvPr>
        </p:nvSpPr>
        <p:spPr>
          <a:xfrm>
            <a:off x="0" y="1146412"/>
            <a:ext cx="7721790" cy="3825851"/>
          </a:xfrm>
        </p:spPr>
        <p:txBody>
          <a:bodyPr>
            <a:normAutofit fontScale="85000" lnSpcReduction="20000"/>
          </a:bodyPr>
          <a:lstStyle/>
          <a:p>
            <a:endParaRPr lang="en-GB" dirty="0">
              <a:solidFill>
                <a:schemeClr val="accent5">
                  <a:lumMod val="50000"/>
                </a:schemeClr>
              </a:solidFill>
            </a:endParaRPr>
          </a:p>
          <a:p>
            <a:r>
              <a:rPr lang="en-GB" sz="2900" dirty="0">
                <a:solidFill>
                  <a:schemeClr val="accent5">
                    <a:lumMod val="50000"/>
                  </a:schemeClr>
                </a:solidFill>
              </a:rPr>
              <a:t>If cost is a concern, consider printing from a home computer initially.</a:t>
            </a:r>
          </a:p>
          <a:p>
            <a:r>
              <a:rPr lang="en-GB" sz="2900" dirty="0">
                <a:solidFill>
                  <a:schemeClr val="accent5">
                    <a:lumMod val="50000"/>
                  </a:schemeClr>
                </a:solidFill>
              </a:rPr>
              <a:t>Perform a final check for errors before printing.</a:t>
            </a:r>
          </a:p>
          <a:p>
            <a:pPr marL="0" indent="0">
              <a:buNone/>
            </a:pPr>
            <a:endParaRPr lang="en-GB" sz="2900" dirty="0">
              <a:solidFill>
                <a:schemeClr val="accent5">
                  <a:lumMod val="50000"/>
                </a:schemeClr>
              </a:solidFill>
            </a:endParaRPr>
          </a:p>
          <a:p>
            <a:r>
              <a:rPr lang="en-GB" sz="3100" b="1" dirty="0">
                <a:solidFill>
                  <a:schemeClr val="accent5">
                    <a:lumMod val="50000"/>
                  </a:schemeClr>
                </a:solidFill>
              </a:rPr>
              <a:t>Make sure to include:</a:t>
            </a:r>
          </a:p>
          <a:p>
            <a:pPr marL="0" indent="0">
              <a:buNone/>
            </a:pPr>
            <a:r>
              <a:rPr lang="en-GB" sz="3100" b="1" dirty="0">
                <a:solidFill>
                  <a:schemeClr val="accent5">
                    <a:lumMod val="50000"/>
                  </a:schemeClr>
                </a:solidFill>
              </a:rPr>
              <a:t>        – Copyright notice</a:t>
            </a:r>
          </a:p>
          <a:p>
            <a:pPr marL="0" indent="0">
              <a:buNone/>
            </a:pPr>
            <a:r>
              <a:rPr lang="en-GB" sz="3100" b="1" dirty="0">
                <a:solidFill>
                  <a:schemeClr val="accent5">
                    <a:lumMod val="50000"/>
                  </a:schemeClr>
                </a:solidFill>
              </a:rPr>
              <a:t>        – WSO contact information</a:t>
            </a:r>
          </a:p>
          <a:p>
            <a:pPr marL="0" indent="0">
              <a:buNone/>
            </a:pPr>
            <a:r>
              <a:rPr lang="en-GB" sz="3100" b="1" dirty="0">
                <a:solidFill>
                  <a:schemeClr val="accent5">
                    <a:lumMod val="50000"/>
                  </a:schemeClr>
                </a:solidFill>
              </a:rPr>
              <a:t>        – Your customized logo</a:t>
            </a:r>
          </a:p>
          <a:p>
            <a:pPr marL="0" indent="0">
              <a:buNone/>
            </a:pPr>
            <a:r>
              <a:rPr lang="en-GB" sz="3100" b="1" dirty="0">
                <a:solidFill>
                  <a:schemeClr val="accent5">
                    <a:lumMod val="50000"/>
                  </a:schemeClr>
                </a:solidFill>
              </a:rPr>
              <a:t>        – Local country or region contact details</a:t>
            </a:r>
          </a:p>
          <a:p>
            <a:pPr marL="0" indent="0">
              <a:buNone/>
            </a:pPr>
            <a:endParaRPr lang="en-GB" dirty="0">
              <a:solidFill>
                <a:schemeClr val="accent5">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28" y="5114832"/>
            <a:ext cx="2279972" cy="1519982"/>
          </a:xfrm>
          <a:prstGeom prst="rect">
            <a:avLst/>
          </a:prstGeom>
        </p:spPr>
      </p:pic>
      <p:sp>
        <p:nvSpPr>
          <p:cNvPr id="7" name="TextBox 6"/>
          <p:cNvSpPr txBox="1"/>
          <p:nvPr/>
        </p:nvSpPr>
        <p:spPr>
          <a:xfrm>
            <a:off x="7217390" y="114020"/>
            <a:ext cx="4764775" cy="6663363"/>
          </a:xfrm>
          <a:prstGeom prst="rect">
            <a:avLst/>
          </a:prstGeom>
          <a:noFill/>
          <a:ln w="28575">
            <a:solidFill>
              <a:schemeClr val="accent2">
                <a:lumMod val="75000"/>
              </a:schemeClr>
            </a:solidFill>
          </a:ln>
        </p:spPr>
        <p:txBody>
          <a:bodyPr wrap="square" rtlCol="0">
            <a:spAutoFit/>
          </a:bodyPr>
          <a:lstStyle/>
          <a:p>
            <a:r>
              <a:rPr lang="en-GB" dirty="0"/>
              <a:t>Translated and reprinted from _____________  [Title, item number, and latest copyright date of English version], Copyright © ________ [year of</a:t>
            </a:r>
            <a:br>
              <a:rPr lang="en-GB" dirty="0"/>
            </a:br>
            <a:r>
              <a:rPr lang="en-GB" dirty="0"/>
              <a:t>translation] of the _____________ [language of translation] version.</a:t>
            </a:r>
          </a:p>
          <a:p>
            <a:endParaRPr lang="en-GB" sz="1500" dirty="0"/>
          </a:p>
          <a:p>
            <a:r>
              <a:rPr lang="en-GB" sz="1700" dirty="0"/>
              <a:t>Overeaters Anonymous, Inc. World Service Office, </a:t>
            </a:r>
          </a:p>
          <a:p>
            <a:r>
              <a:rPr lang="en-GB" sz="1700" dirty="0"/>
              <a:t>6075 Zenith Court NE, Rio Rancho, NM USA 87144. </a:t>
            </a:r>
          </a:p>
          <a:p>
            <a:r>
              <a:rPr lang="en-GB" sz="1700" dirty="0"/>
              <a:t>Mail address: PO Box 44020, Rio Rancho, NM USA 87174-4020. Telephone: 1-505-891-2664. </a:t>
            </a:r>
          </a:p>
          <a:p>
            <a:r>
              <a:rPr lang="en-GB" sz="1700" dirty="0"/>
              <a:t>Email </a:t>
            </a:r>
            <a:r>
              <a:rPr lang="en-GB" sz="1700" dirty="0" err="1"/>
              <a:t>info@oa.org</a:t>
            </a:r>
            <a:r>
              <a:rPr lang="en-GB" sz="1700" dirty="0"/>
              <a:t>. Website </a:t>
            </a:r>
            <a:r>
              <a:rPr lang="en-GB" sz="1700" dirty="0" err="1"/>
              <a:t>www.oa.org</a:t>
            </a:r>
            <a:r>
              <a:rPr lang="en-GB" sz="1700" dirty="0"/>
              <a:t>. </a:t>
            </a:r>
          </a:p>
          <a:p>
            <a:r>
              <a:rPr lang="en-GB" sz="1700" dirty="0"/>
              <a:t>With the permission of OVEREATERS ANONYMOUS, INC. All rights reserved. No part of this publication may be reproduced in any form without the prior written consent of </a:t>
            </a:r>
            <a:r>
              <a:rPr lang="en-GB" sz="1600" dirty="0"/>
              <a:t>OVEREATERS ANONYMOUS, INC.”</a:t>
            </a:r>
          </a:p>
          <a:p>
            <a:endParaRPr lang="en-GB" sz="1700" dirty="0"/>
          </a:p>
          <a:p>
            <a:endParaRPr lang="en-GB" dirty="0"/>
          </a:p>
          <a:p>
            <a:r>
              <a:rPr lang="en-GB" dirty="0"/>
              <a:t>              </a:t>
            </a:r>
          </a:p>
          <a:p>
            <a:pPr algn="ctr"/>
            <a:r>
              <a:rPr lang="en-GB" sz="1400" b="1" dirty="0"/>
              <a:t>SERVICE BODY NAME (REQUIRED</a:t>
            </a:r>
            <a:r>
              <a:rPr lang="en-GB" b="1" dirty="0"/>
              <a:t>)</a:t>
            </a:r>
          </a:p>
          <a:p>
            <a:endParaRPr lang="en-GB" dirty="0"/>
          </a:p>
          <a:p>
            <a:r>
              <a:rPr lang="en-GB" sz="2000" dirty="0"/>
              <a:t>Local contact:</a:t>
            </a:r>
          </a:p>
          <a:p>
            <a:r>
              <a:rPr lang="en-GB" sz="2000" dirty="0"/>
              <a:t>XYZ Language Service Board</a:t>
            </a:r>
          </a:p>
          <a:p>
            <a:r>
              <a:rPr lang="en-GB" sz="2000" dirty="0"/>
              <a:t>24 Fictitious Street, Somewhere, EXAMPLE</a:t>
            </a:r>
          </a:p>
          <a:p>
            <a:r>
              <a:rPr lang="en-GB" sz="2000" dirty="0"/>
              <a:t>Local or regional phone number / website</a:t>
            </a:r>
            <a:r>
              <a:rPr lang="en-GB"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900" y="114020"/>
            <a:ext cx="2746575" cy="1201627"/>
          </a:xfrm>
          <a:prstGeom prst="rect">
            <a:avLst/>
          </a:prstGeom>
        </p:spPr>
      </p:pic>
      <p:pic>
        <p:nvPicPr>
          <p:cNvPr id="9" name="Picture 8">
            <a:extLst>
              <a:ext uri="{FF2B5EF4-FFF2-40B4-BE49-F238E27FC236}">
                <a16:creationId xmlns:a16="http://schemas.microsoft.com/office/drawing/2014/main" id="{1166D02C-3ED4-3942-89D1-836E264471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66396" y="4396902"/>
            <a:ext cx="3013199" cy="575361"/>
          </a:xfrm>
          <a:prstGeom prst="rect">
            <a:avLst/>
          </a:prstGeom>
          <a:noFill/>
          <a:ln>
            <a:noFill/>
          </a:ln>
        </p:spPr>
      </p:pic>
    </p:spTree>
    <p:extLst>
      <p:ext uri="{BB962C8B-B14F-4D97-AF65-F5344CB8AC3E}">
        <p14:creationId xmlns:p14="http://schemas.microsoft.com/office/powerpoint/2010/main" val="356819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12" y="166090"/>
            <a:ext cx="10515600" cy="1325563"/>
          </a:xfrm>
        </p:spPr>
        <p:txBody>
          <a:bodyPr>
            <a:normAutofit/>
          </a:bodyPr>
          <a:lstStyle/>
          <a:p>
            <a:r>
              <a:rPr lang="en-GB" sz="4800" b="1" dirty="0">
                <a:solidFill>
                  <a:srgbClr val="FF0000"/>
                </a:solidFill>
              </a:rPr>
              <a:t>9) Selling and Royalties (a)</a:t>
            </a:r>
            <a:endParaRPr lang="en-GB" sz="4800" dirty="0">
              <a:solidFill>
                <a:srgbClr val="FF0000"/>
              </a:solidFill>
              <a:cs typeface="Calibri Light"/>
            </a:endParaRPr>
          </a:p>
        </p:txBody>
      </p:sp>
      <p:sp>
        <p:nvSpPr>
          <p:cNvPr id="3" name="Content Placeholder 2"/>
          <p:cNvSpPr>
            <a:spLocks noGrp="1"/>
          </p:cNvSpPr>
          <p:nvPr>
            <p:ph idx="1"/>
          </p:nvPr>
        </p:nvSpPr>
        <p:spPr>
          <a:xfrm>
            <a:off x="155811" y="1375248"/>
            <a:ext cx="11846234" cy="4351338"/>
          </a:xfrm>
        </p:spPr>
        <p:txBody>
          <a:bodyPr>
            <a:normAutofit/>
          </a:bodyPr>
          <a:lstStyle/>
          <a:p>
            <a:pPr marL="0" indent="0">
              <a:lnSpc>
                <a:spcPct val="100000"/>
              </a:lnSpc>
              <a:buNone/>
            </a:pPr>
            <a:r>
              <a:rPr lang="en-GB" sz="3000" b="1" dirty="0">
                <a:solidFill>
                  <a:srgbClr val="7030A0"/>
                </a:solidFill>
              </a:rPr>
              <a:t>Set the selling price to make a surplus. </a:t>
            </a:r>
          </a:p>
          <a:p>
            <a:pPr marL="0" indent="0">
              <a:buNone/>
            </a:pPr>
            <a:r>
              <a:rPr lang="en-GB" sz="3000" dirty="0">
                <a:solidFill>
                  <a:srgbClr val="7030A0"/>
                </a:solidFill>
              </a:rPr>
              <a:t>	Example: gross profit 60% of sales; production costs 40%.</a:t>
            </a:r>
          </a:p>
          <a:p>
            <a:pPr marL="0" indent="0">
              <a:buNone/>
            </a:pPr>
            <a:r>
              <a:rPr lang="en-GB" sz="3000" dirty="0">
                <a:solidFill>
                  <a:srgbClr val="7030A0"/>
                </a:solidFill>
              </a:rPr>
              <a:t>	If it costs €1500 to produce the literature, divide by .40 (= €3750). 	Then divide that figure by the number of items to be printed. </a:t>
            </a:r>
          </a:p>
          <a:p>
            <a:pPr marL="0" indent="0">
              <a:lnSpc>
                <a:spcPct val="100000"/>
              </a:lnSpc>
              <a:buNone/>
            </a:pPr>
            <a:r>
              <a:rPr lang="en-GB" sz="3000" dirty="0">
                <a:solidFill>
                  <a:srgbClr val="7030A0"/>
                </a:solidFill>
              </a:rPr>
              <a:t>		€3750 / 500 copies = €7.50 per copy</a:t>
            </a:r>
          </a:p>
          <a:p>
            <a:pPr marL="0" indent="0">
              <a:buNone/>
            </a:pPr>
            <a:r>
              <a:rPr lang="en-GB" sz="3000" b="1" dirty="0">
                <a:solidFill>
                  <a:srgbClr val="7030A0"/>
                </a:solidFill>
              </a:rPr>
              <a:t>Setting an appropriate selling price will give your service body enough funds to cover costs and build up a prudent reserve for more translations.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88" t="9553" r="12720" b="10448"/>
          <a:stretch/>
        </p:blipFill>
        <p:spPr>
          <a:xfrm>
            <a:off x="10053060" y="166090"/>
            <a:ext cx="1948985" cy="19156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65" y="4939625"/>
            <a:ext cx="2720295" cy="1918375"/>
          </a:xfrm>
          <a:prstGeom prst="rect">
            <a:avLst/>
          </a:prstGeom>
        </p:spPr>
      </p:pic>
    </p:spTree>
    <p:extLst>
      <p:ext uri="{BB962C8B-B14F-4D97-AF65-F5344CB8AC3E}">
        <p14:creationId xmlns:p14="http://schemas.microsoft.com/office/powerpoint/2010/main" val="309923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7" y="397565"/>
            <a:ext cx="10903423" cy="1293123"/>
          </a:xfrm>
        </p:spPr>
        <p:txBody>
          <a:bodyPr>
            <a:normAutofit/>
          </a:bodyPr>
          <a:lstStyle/>
          <a:p>
            <a:r>
              <a:rPr lang="en-GB" b="1" dirty="0">
                <a:solidFill>
                  <a:srgbClr val="FF0000"/>
                </a:solidFill>
              </a:rPr>
              <a:t>9) Selling and Royalties (b)</a:t>
            </a:r>
            <a:endParaRPr lang="en-GB" dirty="0">
              <a:solidFill>
                <a:srgbClr val="FF0000"/>
              </a:solidFill>
              <a:cs typeface="Calibri Light"/>
            </a:endParaRPr>
          </a:p>
        </p:txBody>
      </p:sp>
      <p:sp>
        <p:nvSpPr>
          <p:cNvPr id="3" name="Content Placeholder 2"/>
          <p:cNvSpPr>
            <a:spLocks noGrp="1"/>
          </p:cNvSpPr>
          <p:nvPr>
            <p:ph idx="1"/>
          </p:nvPr>
        </p:nvSpPr>
        <p:spPr>
          <a:xfrm>
            <a:off x="436729" y="2753828"/>
            <a:ext cx="10768084" cy="3687172"/>
          </a:xfrm>
          <a:ln w="28575">
            <a:solidFill>
              <a:schemeClr val="accent2">
                <a:lumMod val="75000"/>
              </a:schemeClr>
            </a:solidFill>
          </a:ln>
        </p:spPr>
        <p:txBody>
          <a:bodyPr>
            <a:noAutofit/>
          </a:bodyPr>
          <a:lstStyle/>
          <a:p>
            <a:pPr marL="0" indent="0">
              <a:lnSpc>
                <a:spcPct val="100000"/>
              </a:lnSpc>
              <a:buNone/>
            </a:pPr>
            <a:r>
              <a:rPr lang="en-GB" sz="2400" b="1" dirty="0">
                <a:hlinkClick r:id="rId2"/>
              </a:rPr>
              <a:t>License 2, Clause 7</a:t>
            </a:r>
            <a:r>
              <a:rPr lang="en-GB" sz="2400" b="1" dirty="0"/>
              <a:t>: Royalty </a:t>
            </a:r>
          </a:p>
          <a:p>
            <a:pPr marL="0" indent="0">
              <a:lnSpc>
                <a:spcPct val="100000"/>
              </a:lnSpc>
              <a:buNone/>
            </a:pPr>
            <a:r>
              <a:rPr lang="en-GB" sz="2200" dirty="0"/>
              <a:t>For the rights granted by Licensor, Licensee agrees to pay to Licensor a royalty               calculated as follows: </a:t>
            </a:r>
          </a:p>
          <a:p>
            <a:pPr marL="0" indent="0">
              <a:lnSpc>
                <a:spcPct val="100000"/>
              </a:lnSpc>
              <a:spcBef>
                <a:spcPts val="0"/>
              </a:spcBef>
              <a:buNone/>
            </a:pPr>
            <a:r>
              <a:rPr lang="en-GB" sz="2200" dirty="0"/>
              <a:t>	</a:t>
            </a:r>
            <a:r>
              <a:rPr lang="en-GB" sz="2200" b="1" dirty="0"/>
              <a:t>10% of Net Income from the sale of licensed OA publication. </a:t>
            </a:r>
          </a:p>
          <a:p>
            <a:pPr marL="0" indent="0">
              <a:lnSpc>
                <a:spcPct val="100000"/>
              </a:lnSpc>
              <a:spcBef>
                <a:spcPts val="0"/>
              </a:spcBef>
              <a:buNone/>
            </a:pPr>
            <a:r>
              <a:rPr lang="en-GB" sz="2200" dirty="0"/>
              <a:t>Royalties shall be due and payable thirty (30) days after the first and each successive anniversary of the Effective Date of this Agreement. </a:t>
            </a:r>
          </a:p>
          <a:p>
            <a:pPr marL="0" indent="0">
              <a:lnSpc>
                <a:spcPct val="100000"/>
              </a:lnSpc>
              <a:spcBef>
                <a:spcPts val="0"/>
              </a:spcBef>
              <a:buNone/>
            </a:pPr>
            <a:r>
              <a:rPr lang="en-GB" sz="2200" dirty="0"/>
              <a:t>Net Income is defined as the excess of the selling price of goods over their direct cost. </a:t>
            </a:r>
          </a:p>
          <a:p>
            <a:pPr marL="0" indent="0">
              <a:lnSpc>
                <a:spcPct val="100000"/>
              </a:lnSpc>
              <a:spcBef>
                <a:spcPts val="0"/>
              </a:spcBef>
              <a:buNone/>
            </a:pPr>
            <a:r>
              <a:rPr lang="en-GB" sz="2200" dirty="0"/>
              <a:t>The remaining Net Income the Licensee derives directly or indirectly from sale, distribution  or other disposition of the Final Translation will be used exclusively for the not-for-profit purposes for which the Licensee was organized.</a:t>
            </a:r>
            <a:br>
              <a:rPr lang="en-GB" sz="1800" dirty="0"/>
            </a:br>
            <a:br>
              <a:rPr lang="en-GB" sz="1800" dirty="0"/>
            </a:br>
            <a:endParaRPr lang="en-GB" sz="1800" dirty="0"/>
          </a:p>
        </p:txBody>
      </p:sp>
      <p:sp>
        <p:nvSpPr>
          <p:cNvPr id="4" name="TextBox 3"/>
          <p:cNvSpPr txBox="1"/>
          <p:nvPr/>
        </p:nvSpPr>
        <p:spPr>
          <a:xfrm>
            <a:off x="436729" y="1460705"/>
            <a:ext cx="10781732" cy="1138773"/>
          </a:xfrm>
          <a:prstGeom prst="rect">
            <a:avLst/>
          </a:prstGeom>
          <a:noFill/>
        </p:spPr>
        <p:txBody>
          <a:bodyPr wrap="square" rtlCol="0">
            <a:spAutoFit/>
          </a:bodyPr>
          <a:lstStyle/>
          <a:p>
            <a:r>
              <a:rPr lang="en-GB" sz="3400" dirty="0">
                <a:solidFill>
                  <a:srgbClr val="7030A0"/>
                </a:solidFill>
              </a:rPr>
              <a:t>Royalties due to OA, Inc. are 10% of net income from sales</a:t>
            </a:r>
          </a:p>
          <a:p>
            <a:r>
              <a:rPr lang="en-GB" sz="3400" dirty="0">
                <a:solidFill>
                  <a:srgbClr val="7030A0"/>
                </a:solidFill>
              </a:rPr>
              <a:t>on translated OA literature. </a:t>
            </a:r>
            <a:r>
              <a:rPr lang="en-GB" sz="2000" i="1" dirty="0">
                <a:solidFill>
                  <a:srgbClr val="7030A0"/>
                </a:solidFill>
              </a:rPr>
              <a:t>Consider putting a line item in the budget for this.</a:t>
            </a:r>
            <a:endParaRPr lang="en-GB" sz="2400" i="1" dirty="0">
              <a:solidFill>
                <a:srgbClr val="7030A0"/>
              </a:solidFill>
            </a:endParaRPr>
          </a:p>
        </p:txBody>
      </p:sp>
    </p:spTree>
    <p:extLst>
      <p:ext uri="{BB962C8B-B14F-4D97-AF65-F5344CB8AC3E}">
        <p14:creationId xmlns:p14="http://schemas.microsoft.com/office/powerpoint/2010/main" val="59775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85522" y="276225"/>
            <a:ext cx="10255516" cy="1143000"/>
          </a:xfrm>
        </p:spPr>
        <p:txBody>
          <a:bodyPr>
            <a:noAutofit/>
          </a:bodyPr>
          <a:lstStyle/>
          <a:p>
            <a:r>
              <a:rPr lang="en-GB" altLang="en-US" b="1" dirty="0">
                <a:solidFill>
                  <a:srgbClr val="FF0000"/>
                </a:solidFill>
              </a:rPr>
              <a:t>Why do we translate OA Literature? </a:t>
            </a:r>
            <a:br>
              <a:rPr lang="en-GB" altLang="en-US" b="1" dirty="0">
                <a:solidFill>
                  <a:srgbClr val="FF0000"/>
                </a:solidFill>
                <a:latin typeface="Calibri Light"/>
                <a:cs typeface="Calibri Light"/>
              </a:rPr>
            </a:br>
            <a:r>
              <a:rPr lang="en-GB" altLang="en-US" b="1" dirty="0">
                <a:solidFill>
                  <a:srgbClr val="FF0000"/>
                </a:solidFill>
                <a:latin typeface="Calibri Light"/>
                <a:cs typeface="Calibri Light"/>
              </a:rPr>
              <a:t>Because of </a:t>
            </a:r>
            <a:r>
              <a:rPr lang="en-GB" altLang="en-US" b="1" dirty="0">
                <a:solidFill>
                  <a:srgbClr val="FF0000"/>
                </a:solidFill>
              </a:rPr>
              <a:t>our OA Responsibility Pledge.</a:t>
            </a:r>
            <a:endParaRPr lang="en-GB" altLang="en-US" b="1" dirty="0">
              <a:solidFill>
                <a:srgbClr val="FF0000"/>
              </a:solidFill>
              <a:cs typeface="Calibri Light"/>
            </a:endParaRPr>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6225" y="276352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5522" y="1772920"/>
            <a:ext cx="6598444" cy="2308324"/>
          </a:xfrm>
          <a:prstGeom prst="rect">
            <a:avLst/>
          </a:prstGeom>
          <a:noFill/>
        </p:spPr>
        <p:txBody>
          <a:bodyPr wrap="square" anchor="t">
            <a:spAutoFit/>
          </a:bodyPr>
          <a:lstStyle/>
          <a:p>
            <a:pPr>
              <a:defRPr/>
            </a:pPr>
            <a:r>
              <a:rPr lang="en-GB" sz="3600" b="1" dirty="0">
                <a:solidFill>
                  <a:schemeClr val="accent5"/>
                </a:solidFill>
                <a:latin typeface="+mn-lt"/>
              </a:rPr>
              <a:t>Always to extend</a:t>
            </a:r>
          </a:p>
          <a:p>
            <a:pPr>
              <a:defRPr/>
            </a:pPr>
            <a:r>
              <a:rPr lang="en-GB" sz="3600" b="1" dirty="0">
                <a:solidFill>
                  <a:schemeClr val="accent5"/>
                </a:solidFill>
                <a:latin typeface="+mn-lt"/>
              </a:rPr>
              <a:t>the hand and heart of OA</a:t>
            </a:r>
          </a:p>
          <a:p>
            <a:pPr>
              <a:defRPr/>
            </a:pPr>
            <a:r>
              <a:rPr lang="en-GB" sz="3600" b="1" dirty="0">
                <a:solidFill>
                  <a:schemeClr val="accent5"/>
                </a:solidFill>
                <a:latin typeface="+mn-lt"/>
              </a:rPr>
              <a:t>to </a:t>
            </a:r>
            <a:r>
              <a:rPr lang="en-GB" sz="3600" b="1" i="1" dirty="0">
                <a:solidFill>
                  <a:schemeClr val="accent5"/>
                </a:solidFill>
                <a:latin typeface="+mn-lt"/>
              </a:rPr>
              <a:t>all</a:t>
            </a:r>
            <a:r>
              <a:rPr lang="en-GB" sz="3600" b="1" dirty="0">
                <a:solidFill>
                  <a:schemeClr val="accent5"/>
                </a:solidFill>
                <a:latin typeface="+mn-lt"/>
              </a:rPr>
              <a:t> who share my compulsion; for this </a:t>
            </a:r>
            <a:r>
              <a:rPr lang="en-GB" sz="3600" b="1" dirty="0">
                <a:solidFill>
                  <a:schemeClr val="accent5">
                    <a:lumMod val="50000"/>
                  </a:schemeClr>
                </a:solidFill>
                <a:latin typeface="+mn-lt"/>
              </a:rPr>
              <a:t>I am responsible.</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931" t="27984" r="32759" b="28106"/>
          <a:stretch/>
        </p:blipFill>
        <p:spPr>
          <a:xfrm>
            <a:off x="6248400" y="1625008"/>
            <a:ext cx="935566" cy="99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931" t="27984" r="32759" b="28106"/>
          <a:stretch/>
        </p:blipFill>
        <p:spPr>
          <a:xfrm>
            <a:off x="1681760" y="5238506"/>
            <a:ext cx="935566" cy="99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931" t="27984" r="32759" b="28106"/>
          <a:stretch/>
        </p:blipFill>
        <p:spPr>
          <a:xfrm>
            <a:off x="9596574" y="5666161"/>
            <a:ext cx="935566" cy="99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7931" t="27984" r="32759" b="28106"/>
          <a:stretch/>
        </p:blipFill>
        <p:spPr>
          <a:xfrm>
            <a:off x="10528042" y="428625"/>
            <a:ext cx="935566" cy="99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7931" t="27984" r="32759" b="28106"/>
          <a:stretch/>
        </p:blipFill>
        <p:spPr>
          <a:xfrm>
            <a:off x="4128992" y="4488388"/>
            <a:ext cx="935566" cy="99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015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b="1" u="sng" dirty="0">
                <a:solidFill>
                  <a:srgbClr val="FF0000"/>
                </a:solidFill>
                <a:effectLst>
                  <a:outerShdw blurRad="38100" dist="25400" dir="5400000" algn="ctr">
                    <a:srgbClr val="6E747A">
                      <a:alpha val="43000"/>
                    </a:srgbClr>
                  </a:outerShdw>
                </a:effectLst>
              </a:rPr>
              <a:t>Thank you for your interest and your service.</a:t>
            </a:r>
            <a:endParaRPr lang="en-GB" b="1" u="sng" dirty="0">
              <a:solidFill>
                <a:srgbClr val="FF0000"/>
              </a:solidFill>
              <a:cs typeface="Calibri"/>
            </a:endParaRPr>
          </a:p>
        </p:txBody>
      </p:sp>
      <p:sp>
        <p:nvSpPr>
          <p:cNvPr id="3" name="Content Placeholder 2"/>
          <p:cNvSpPr>
            <a:spLocks noGrp="1"/>
          </p:cNvSpPr>
          <p:nvPr>
            <p:ph idx="1"/>
          </p:nvPr>
        </p:nvSpPr>
        <p:spPr>
          <a:xfrm>
            <a:off x="838200" y="1825625"/>
            <a:ext cx="10515600" cy="4662724"/>
          </a:xfrm>
        </p:spPr>
        <p:txBody>
          <a:bodyPr vert="horz" lIns="91440" tIns="45720" rIns="91440" bIns="45720" rtlCol="0" anchor="t">
            <a:noAutofit/>
          </a:bodyPr>
          <a:lstStyle/>
          <a:p>
            <a:pPr marL="0" indent="0">
              <a:buNone/>
            </a:pPr>
            <a:endParaRPr lang="en-GB" sz="2000" dirty="0">
              <a:solidFill>
                <a:srgbClr val="7030A0"/>
              </a:solidFill>
            </a:endParaRPr>
          </a:p>
          <a:p>
            <a:pPr marL="0" indent="0">
              <a:buNone/>
            </a:pPr>
            <a:r>
              <a:rPr lang="en-GB" sz="2200" dirty="0">
                <a:solidFill>
                  <a:srgbClr val="7030A0"/>
                </a:solidFill>
              </a:rPr>
              <a:t>Various text has been extracted from the </a:t>
            </a:r>
            <a:r>
              <a:rPr lang="en-GB" sz="2200" b="1" i="1" dirty="0">
                <a:solidFill>
                  <a:srgbClr val="7030A0"/>
                </a:solidFill>
                <a:hlinkClick r:id="rId2"/>
              </a:rPr>
              <a:t>Translations Guidelines for OA Literature</a:t>
            </a:r>
            <a:r>
              <a:rPr lang="en-GB" sz="2200" i="1" dirty="0">
                <a:solidFill>
                  <a:srgbClr val="7030A0"/>
                </a:solidFill>
              </a:rPr>
              <a:t>,</a:t>
            </a:r>
            <a:r>
              <a:rPr lang="en-GB" sz="2200" dirty="0">
                <a:solidFill>
                  <a:srgbClr val="7030A0"/>
                </a:solidFill>
              </a:rPr>
              <a:t>© 2014 Overeaters Anonymous, Inc. (Rev. 2015). All rights reserved. </a:t>
            </a: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r>
              <a:rPr lang="en-GB" sz="2200" dirty="0">
                <a:solidFill>
                  <a:srgbClr val="7030A0"/>
                </a:solidFill>
              </a:rPr>
              <a:t>Pictures are from copyright-free sources.</a:t>
            </a: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endParaRPr lang="en-GB" sz="2200" dirty="0">
              <a:solidFill>
                <a:srgbClr val="7030A0"/>
              </a:solidFill>
            </a:endParaRPr>
          </a:p>
          <a:p>
            <a:pPr marL="0" indent="0">
              <a:lnSpc>
                <a:spcPct val="120000"/>
              </a:lnSpc>
              <a:spcBef>
                <a:spcPts val="0"/>
              </a:spcBef>
              <a:buNone/>
            </a:pPr>
            <a:endParaRPr lang="en-GB" sz="2200" dirty="0">
              <a:solidFill>
                <a:srgbClr val="7030A0"/>
              </a:solidFill>
            </a:endParaRPr>
          </a:p>
          <a:p>
            <a:pPr marL="0" indent="0">
              <a:lnSpc>
                <a:spcPct val="100000"/>
              </a:lnSpc>
              <a:spcBef>
                <a:spcPts val="0"/>
              </a:spcBef>
              <a:buNone/>
            </a:pPr>
            <a:r>
              <a:rPr lang="en-GB" sz="2200" dirty="0">
                <a:solidFill>
                  <a:srgbClr val="7030A0"/>
                </a:solidFill>
              </a:rPr>
              <a:t>OA Board-Approved. </a:t>
            </a:r>
            <a:r>
              <a:rPr lang="en-GB" sz="2000" dirty="0">
                <a:solidFill>
                  <a:srgbClr val="7030A0"/>
                </a:solidFill>
              </a:rPr>
              <a:t>©</a:t>
            </a:r>
            <a:r>
              <a:rPr lang="en-GB" sz="2200" dirty="0">
                <a:solidFill>
                  <a:srgbClr val="7030A0"/>
                </a:solidFill>
              </a:rPr>
              <a:t> 2018 Overeaters Anonymous, Inc. All rights reserved.</a:t>
            </a:r>
            <a:br>
              <a:rPr lang="en-GB" sz="2000" dirty="0">
                <a:cs typeface="+mn-ea"/>
              </a:rPr>
            </a:br>
            <a:br>
              <a:rPr lang="en-GB" sz="2000" dirty="0">
                <a:cs typeface="+mn-ea"/>
              </a:rPr>
            </a:br>
            <a:br>
              <a:rPr lang="en-GB" sz="2000" dirty="0">
                <a:cs typeface="+mn-ea"/>
              </a:rPr>
            </a:br>
            <a:endParaRPr lang="en-GB"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8793287" y="4605982"/>
            <a:ext cx="2775216" cy="1477224"/>
          </a:xfrm>
          <a:prstGeom prst="rect">
            <a:avLst/>
          </a:prstGeom>
        </p:spPr>
      </p:pic>
    </p:spTree>
    <p:extLst>
      <p:ext uri="{BB962C8B-B14F-4D97-AF65-F5344CB8AC3E}">
        <p14:creationId xmlns:p14="http://schemas.microsoft.com/office/powerpoint/2010/main" val="52367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897436" cy="1325563"/>
          </a:xfrm>
        </p:spPr>
        <p:txBody>
          <a:bodyPr>
            <a:noAutofit/>
          </a:bodyPr>
          <a:lstStyle/>
          <a:p>
            <a:r>
              <a:rPr lang="en-GB" sz="4500" b="1" dirty="0">
                <a:solidFill>
                  <a:srgbClr val="0070C0"/>
                </a:solidFill>
              </a:rPr>
              <a:t>     </a:t>
            </a:r>
            <a:r>
              <a:rPr lang="en-GB" sz="4800" b="1" u="sng" dirty="0">
                <a:solidFill>
                  <a:srgbClr val="0070C0"/>
                </a:solidFill>
              </a:rPr>
              <a:t>The Importance of Translating OA Literature</a:t>
            </a:r>
            <a:br>
              <a:rPr lang="en-GB" sz="4500" b="1" u="sng" dirty="0">
                <a:solidFill>
                  <a:srgbClr val="0070C0"/>
                </a:solidFill>
                <a:cs typeface="Calibri Light"/>
              </a:rPr>
            </a:br>
            <a:endParaRPr lang="en-GB" sz="4500" b="1" dirty="0">
              <a:solidFill>
                <a:schemeClr val="accent2">
                  <a:lumMod val="75000"/>
                </a:schemeClr>
              </a:solidFill>
            </a:endParaRPr>
          </a:p>
        </p:txBody>
      </p:sp>
      <p:sp>
        <p:nvSpPr>
          <p:cNvPr id="3" name="Content Placeholder 2"/>
          <p:cNvSpPr>
            <a:spLocks noGrp="1"/>
          </p:cNvSpPr>
          <p:nvPr>
            <p:ph idx="1"/>
          </p:nvPr>
        </p:nvSpPr>
        <p:spPr>
          <a:xfrm>
            <a:off x="433477" y="1388897"/>
            <a:ext cx="10515600" cy="4351338"/>
          </a:xfrm>
        </p:spPr>
        <p:txBody>
          <a:bodyPr/>
          <a:lstStyle/>
          <a:p>
            <a:pPr lvl="0"/>
            <a:endParaRPr lang="en-GB" dirty="0">
              <a:solidFill>
                <a:srgbClr val="7030A0"/>
              </a:solidFill>
            </a:endParaRPr>
          </a:p>
          <a:p>
            <a:pPr lvl="0"/>
            <a:endParaRPr lang="en-GB" dirty="0">
              <a:solidFill>
                <a:srgbClr val="7030A0"/>
              </a:solidFill>
            </a:endParaRPr>
          </a:p>
          <a:p>
            <a:pPr lvl="0"/>
            <a:r>
              <a:rPr lang="en-GB" dirty="0">
                <a:solidFill>
                  <a:srgbClr val="7030A0"/>
                </a:solidFill>
              </a:rPr>
              <a:t>Carry the OA message     ) </a:t>
            </a:r>
          </a:p>
          <a:p>
            <a:pPr lvl="0"/>
            <a:r>
              <a:rPr lang="en-GB" dirty="0">
                <a:solidFill>
                  <a:srgbClr val="7030A0"/>
                </a:solidFill>
              </a:rPr>
              <a:t>Attract newcomers           ) abstinence, recovery, identification</a:t>
            </a:r>
          </a:p>
          <a:p>
            <a:pPr lvl="0"/>
            <a:r>
              <a:rPr lang="en-GB" dirty="0">
                <a:solidFill>
                  <a:srgbClr val="7030A0"/>
                </a:solidFill>
              </a:rPr>
              <a:t>Work all Twelve Steps      )</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6150" y="2890478"/>
            <a:ext cx="2282974" cy="348250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55" r="-1" b="9417"/>
          <a:stretch/>
        </p:blipFill>
        <p:spPr>
          <a:xfrm>
            <a:off x="6101170" y="1204739"/>
            <a:ext cx="2727309" cy="1666589"/>
          </a:xfrm>
          <a:prstGeom prst="rect">
            <a:avLst/>
          </a:prstGeom>
        </p:spPr>
      </p:pic>
      <p:sp>
        <p:nvSpPr>
          <p:cNvPr id="7" name="TextBox 6"/>
          <p:cNvSpPr txBox="1"/>
          <p:nvPr/>
        </p:nvSpPr>
        <p:spPr>
          <a:xfrm>
            <a:off x="8828479" y="1638781"/>
            <a:ext cx="955342" cy="646331"/>
          </a:xfrm>
          <a:prstGeom prst="rect">
            <a:avLst/>
          </a:prstGeom>
          <a:solidFill>
            <a:schemeClr val="bg1"/>
          </a:solidFill>
        </p:spPr>
        <p:txBody>
          <a:bodyPr wrap="square" rtlCol="0">
            <a:spAutoFit/>
          </a:bodyPr>
          <a:lstStyle/>
          <a:p>
            <a:r>
              <a:rPr lang="en-GB" b="1" dirty="0">
                <a:solidFill>
                  <a:schemeClr val="accent2"/>
                </a:solidFill>
              </a:rPr>
              <a:t>Do I belong?</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034" t="11418" r="5319" b="8367"/>
          <a:stretch/>
        </p:blipFill>
        <p:spPr>
          <a:xfrm>
            <a:off x="1132250" y="3926250"/>
            <a:ext cx="2865817" cy="2715694"/>
          </a:xfrm>
          <a:prstGeom prst="rect">
            <a:avLst/>
          </a:prstGeom>
        </p:spPr>
      </p:pic>
      <p:sp>
        <p:nvSpPr>
          <p:cNvPr id="10" name="TextBox 9"/>
          <p:cNvSpPr txBox="1"/>
          <p:nvPr/>
        </p:nvSpPr>
        <p:spPr>
          <a:xfrm>
            <a:off x="9949300" y="3510751"/>
            <a:ext cx="982638" cy="830997"/>
          </a:xfrm>
          <a:prstGeom prst="rect">
            <a:avLst/>
          </a:prstGeom>
          <a:noFill/>
        </p:spPr>
        <p:txBody>
          <a:bodyPr wrap="square" rtlCol="0">
            <a:spAutoFit/>
          </a:bodyPr>
          <a:lstStyle/>
          <a:p>
            <a:r>
              <a:rPr lang="en-GB" sz="1200" dirty="0">
                <a:solidFill>
                  <a:schemeClr val="bg1"/>
                </a:solidFill>
              </a:rPr>
              <a:t>Abstinence from Compulsive Eating</a:t>
            </a:r>
          </a:p>
        </p:txBody>
      </p:sp>
      <p:sp>
        <p:nvSpPr>
          <p:cNvPr id="11" name="TextBox 10"/>
          <p:cNvSpPr txBox="1"/>
          <p:nvPr/>
        </p:nvSpPr>
        <p:spPr>
          <a:xfrm rot="-1620000">
            <a:off x="2357490" y="5555569"/>
            <a:ext cx="1646468" cy="369332"/>
          </a:xfrm>
          <a:prstGeom prst="rect">
            <a:avLst/>
          </a:prstGeom>
          <a:noFill/>
        </p:spPr>
        <p:txBody>
          <a:bodyPr wrap="square" rtlCol="0">
            <a:spAutoFit/>
          </a:bodyPr>
          <a:lstStyle/>
          <a:p>
            <a:r>
              <a:rPr lang="en-GB" dirty="0">
                <a:solidFill>
                  <a:schemeClr val="bg1"/>
                </a:solidFill>
              </a:rPr>
              <a:t>Twelve Steps</a:t>
            </a:r>
          </a:p>
        </p:txBody>
      </p:sp>
    </p:spTree>
    <p:extLst>
      <p:ext uri="{BB962C8B-B14F-4D97-AF65-F5344CB8AC3E}">
        <p14:creationId xmlns:p14="http://schemas.microsoft.com/office/powerpoint/2010/main" val="152835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88" y="174056"/>
            <a:ext cx="10515600" cy="1325563"/>
          </a:xfrm>
        </p:spPr>
        <p:txBody>
          <a:bodyPr>
            <a:normAutofit/>
          </a:bodyPr>
          <a:lstStyle/>
          <a:p>
            <a:r>
              <a:rPr lang="en-GB" sz="5400" b="1" dirty="0">
                <a:solidFill>
                  <a:srgbClr val="FF0000"/>
                </a:solidFill>
              </a:rPr>
              <a:t>Priorities</a:t>
            </a:r>
          </a:p>
        </p:txBody>
      </p:sp>
      <p:sp>
        <p:nvSpPr>
          <p:cNvPr id="3" name="Content Placeholder 2"/>
          <p:cNvSpPr>
            <a:spLocks noGrp="1"/>
          </p:cNvSpPr>
          <p:nvPr>
            <p:ph idx="1"/>
          </p:nvPr>
        </p:nvSpPr>
        <p:spPr>
          <a:xfrm>
            <a:off x="292100" y="1267724"/>
            <a:ext cx="11634788" cy="5634507"/>
          </a:xfrm>
        </p:spPr>
        <p:txBody>
          <a:bodyPr vert="horz" lIns="91440" tIns="45720" rIns="91440" bIns="45720" rtlCol="0" anchor="t">
            <a:noAutofit/>
          </a:bodyPr>
          <a:lstStyle/>
          <a:p>
            <a:pPr marL="0" indent="0">
              <a:buNone/>
            </a:pPr>
            <a:r>
              <a:rPr lang="en-GB" sz="2600" b="1" dirty="0">
                <a:solidFill>
                  <a:srgbClr val="002060"/>
                </a:solidFill>
              </a:rPr>
              <a:t>When you work in committees, think back over your recovery and time in OA.</a:t>
            </a:r>
            <a:endParaRPr lang="en-GB" sz="2600" b="1" dirty="0">
              <a:solidFill>
                <a:srgbClr val="002060"/>
              </a:solidFill>
              <a:cs typeface="Calibri"/>
            </a:endParaRPr>
          </a:p>
          <a:p>
            <a:pPr lvl="2"/>
            <a:r>
              <a:rPr lang="en-GB" sz="2400" dirty="0">
                <a:solidFill>
                  <a:srgbClr val="002060"/>
                </a:solidFill>
              </a:rPr>
              <a:t>Have you read all / most of our OA literature in English?</a:t>
            </a:r>
            <a:endParaRPr lang="en-GB" sz="2400" dirty="0">
              <a:solidFill>
                <a:srgbClr val="002060"/>
              </a:solidFill>
              <a:cs typeface="Calibri"/>
            </a:endParaRPr>
          </a:p>
          <a:p>
            <a:pPr lvl="2"/>
            <a:r>
              <a:rPr lang="en-GB" sz="2400" dirty="0">
                <a:solidFill>
                  <a:srgbClr val="002060"/>
                </a:solidFill>
              </a:rPr>
              <a:t>Are you familiar with the resources that can be downloaded from </a:t>
            </a:r>
            <a:r>
              <a:rPr lang="en-GB" sz="2400" dirty="0">
                <a:solidFill>
                  <a:srgbClr val="002060"/>
                </a:solidFill>
                <a:hlinkClick r:id="rId2"/>
              </a:rPr>
              <a:t>oa.org</a:t>
            </a:r>
            <a:r>
              <a:rPr lang="en-GB" sz="2400" dirty="0">
                <a:solidFill>
                  <a:srgbClr val="002060"/>
                </a:solidFill>
              </a:rPr>
              <a:t> ?</a:t>
            </a:r>
            <a:endParaRPr lang="en-GB" sz="2400" dirty="0">
              <a:solidFill>
                <a:srgbClr val="002060"/>
              </a:solidFill>
              <a:cs typeface="Calibri"/>
            </a:endParaRPr>
          </a:p>
          <a:p>
            <a:pPr lvl="2"/>
            <a:r>
              <a:rPr lang="en-GB" sz="2400" dirty="0">
                <a:solidFill>
                  <a:srgbClr val="002060"/>
                </a:solidFill>
              </a:rPr>
              <a:t>What OA materials and literature helped you most in finding OA and recovering? </a:t>
            </a:r>
            <a:endParaRPr lang="en-GB" sz="2400" dirty="0">
              <a:solidFill>
                <a:srgbClr val="002060"/>
              </a:solidFill>
              <a:cs typeface="Calibri"/>
            </a:endParaRPr>
          </a:p>
          <a:p>
            <a:pPr lvl="2"/>
            <a:r>
              <a:rPr lang="en-GB" sz="2400" dirty="0">
                <a:solidFill>
                  <a:srgbClr val="002060"/>
                </a:solidFill>
              </a:rPr>
              <a:t>What materials might OA members like to see in their own language?</a:t>
            </a:r>
            <a:endParaRPr lang="en-GB" sz="2400" dirty="0">
              <a:solidFill>
                <a:srgbClr val="002060"/>
              </a:solidFill>
              <a:cs typeface="Calibri"/>
            </a:endParaRPr>
          </a:p>
          <a:p>
            <a:pPr marL="0" lvl="2" indent="0">
              <a:lnSpc>
                <a:spcPct val="100000"/>
              </a:lnSpc>
              <a:spcBef>
                <a:spcPts val="0"/>
              </a:spcBef>
              <a:buNone/>
            </a:pPr>
            <a:endParaRPr lang="en-GB" sz="2400" dirty="0"/>
          </a:p>
          <a:p>
            <a:pPr marL="0" lvl="2" indent="0">
              <a:lnSpc>
                <a:spcPct val="100000"/>
              </a:lnSpc>
              <a:spcBef>
                <a:spcPts val="0"/>
              </a:spcBef>
              <a:buNone/>
            </a:pPr>
            <a:r>
              <a:rPr lang="en-GB" sz="2200" dirty="0">
                <a:solidFill>
                  <a:srgbClr val="002060"/>
                </a:solidFill>
              </a:rPr>
              <a:t>For suggestions about prioritizing, review the “Translated OA Literature Chart” and “Translated OA Recovery Materials.” Find these charts at </a:t>
            </a:r>
            <a:r>
              <a:rPr lang="en-GB" sz="2200" dirty="0" err="1">
                <a:solidFill>
                  <a:srgbClr val="002060"/>
                </a:solidFill>
              </a:rPr>
              <a:t>oa.org</a:t>
            </a:r>
            <a:r>
              <a:rPr lang="en-GB" sz="2200" dirty="0">
                <a:solidFill>
                  <a:srgbClr val="002060"/>
                </a:solidFill>
              </a:rPr>
              <a:t>/site-map; click “Literature Translations.”  </a:t>
            </a:r>
          </a:p>
          <a:p>
            <a:pPr marL="0" lvl="2" indent="0">
              <a:lnSpc>
                <a:spcPct val="100000"/>
              </a:lnSpc>
              <a:spcBef>
                <a:spcPts val="0"/>
              </a:spcBef>
              <a:buNone/>
            </a:pPr>
            <a:endParaRPr lang="en-GB" sz="2400" b="1" dirty="0">
              <a:solidFill>
                <a:srgbClr val="002060"/>
              </a:solidFill>
            </a:endParaRPr>
          </a:p>
          <a:p>
            <a:pPr marL="0" lvl="2" indent="0">
              <a:lnSpc>
                <a:spcPct val="100000"/>
              </a:lnSpc>
              <a:spcBef>
                <a:spcPts val="0"/>
              </a:spcBef>
              <a:buNone/>
            </a:pPr>
            <a:r>
              <a:rPr lang="en-GB" sz="2600" b="1" dirty="0">
                <a:solidFill>
                  <a:srgbClr val="002060"/>
                </a:solidFill>
              </a:rPr>
              <a:t>Currently, there is a suggested order for translating OA literature:</a:t>
            </a:r>
            <a:endParaRPr lang="en-GB" sz="2600" b="1" dirty="0">
              <a:solidFill>
                <a:srgbClr val="002060"/>
              </a:solidFill>
              <a:cs typeface="Calibri"/>
            </a:endParaRPr>
          </a:p>
          <a:p>
            <a:pPr marL="0" lvl="2" indent="0">
              <a:lnSpc>
                <a:spcPct val="100000"/>
              </a:lnSpc>
              <a:spcBef>
                <a:spcPts val="0"/>
              </a:spcBef>
              <a:buNone/>
            </a:pPr>
            <a:r>
              <a:rPr lang="en-GB" sz="2400" dirty="0">
                <a:solidFill>
                  <a:srgbClr val="002060"/>
                </a:solidFill>
              </a:rPr>
              <a:t>	1) Follow recommendations in the </a:t>
            </a:r>
            <a:r>
              <a:rPr lang="en-GB" sz="2400" i="1" dirty="0">
                <a:solidFill>
                  <a:srgbClr val="002060"/>
                </a:solidFill>
                <a:hlinkClick r:id="rId3"/>
              </a:rPr>
              <a:t>Translation Guidelines for OA Literature</a:t>
            </a:r>
            <a:endParaRPr lang="en-GB" sz="2400" i="1" dirty="0">
              <a:solidFill>
                <a:srgbClr val="002060"/>
              </a:solidFill>
            </a:endParaRPr>
          </a:p>
          <a:p>
            <a:pPr marL="0" lvl="2" indent="0">
              <a:lnSpc>
                <a:spcPct val="100000"/>
              </a:lnSpc>
              <a:spcBef>
                <a:spcPts val="0"/>
              </a:spcBef>
              <a:buNone/>
            </a:pPr>
            <a:r>
              <a:rPr lang="en-GB" sz="2400" dirty="0">
                <a:solidFill>
                  <a:srgbClr val="002060"/>
                </a:solidFill>
              </a:rPr>
              <a:t>        	     —review suggestions under “Where to Begin.”</a:t>
            </a:r>
            <a:endParaRPr lang="en-US" sz="2400" dirty="0">
              <a:solidFill>
                <a:srgbClr val="002060"/>
              </a:solidFill>
            </a:endParaRPr>
          </a:p>
          <a:p>
            <a:pPr marL="0" lvl="2" indent="0">
              <a:lnSpc>
                <a:spcPct val="100000"/>
              </a:lnSpc>
              <a:spcBef>
                <a:spcPts val="0"/>
              </a:spcBef>
              <a:buNone/>
            </a:pPr>
            <a:r>
              <a:rPr lang="en-GB" sz="2400" dirty="0">
                <a:solidFill>
                  <a:srgbClr val="002060"/>
                </a:solidFill>
              </a:rPr>
              <a:t>	2) Follow recommendations in the </a:t>
            </a:r>
            <a:r>
              <a:rPr lang="en-GB" sz="2400" i="1" dirty="0">
                <a:solidFill>
                  <a:srgbClr val="002060"/>
                </a:solidFill>
                <a:hlinkClick r:id="rId4"/>
              </a:rPr>
              <a:t>Abstinence Literature Resource Guide</a:t>
            </a:r>
            <a:r>
              <a:rPr lang="en-GB" sz="2400" dirty="0">
                <a:solidFill>
                  <a:srgbClr val="002060"/>
                </a:solidFill>
                <a:hlinkClick r:id="rId4"/>
              </a:rPr>
              <a:t>.</a:t>
            </a:r>
            <a:endParaRPr lang="en-GB" sz="2400" dirty="0">
              <a:solidFill>
                <a:srgbClr val="002060"/>
              </a:solidFill>
            </a:endParaRPr>
          </a:p>
          <a:p>
            <a:pPr marL="0" lvl="2" indent="0">
              <a:lnSpc>
                <a:spcPct val="100000"/>
              </a:lnSpc>
              <a:spcBef>
                <a:spcPts val="0"/>
              </a:spcBef>
              <a:buNone/>
            </a:pPr>
            <a:r>
              <a:rPr lang="en-GB" sz="2400" dirty="0">
                <a:solidFill>
                  <a:srgbClr val="002060"/>
                </a:solidFill>
              </a:rPr>
              <a:t>	3) Translate everything else. </a:t>
            </a:r>
            <a:endParaRPr lang="en-GB" sz="2400" dirty="0">
              <a:solidFill>
                <a:srgbClr val="002060"/>
              </a:solidFill>
              <a:cs typeface="Calibri"/>
            </a:endParaRPr>
          </a:p>
          <a:p>
            <a:pPr marL="0" indent="0">
              <a:buNone/>
            </a:pPr>
            <a:endParaRPr lang="en-GB" sz="2000" dirty="0">
              <a:solidFill>
                <a:srgbClr val="002060"/>
              </a:solidFill>
              <a:cs typeface="Calibri"/>
            </a:endParaRPr>
          </a:p>
        </p:txBody>
      </p:sp>
    </p:spTree>
    <p:extLst>
      <p:ext uri="{BB962C8B-B14F-4D97-AF65-F5344CB8AC3E}">
        <p14:creationId xmlns:p14="http://schemas.microsoft.com/office/powerpoint/2010/main" val="353900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7" y="365125"/>
            <a:ext cx="10925783" cy="1325563"/>
          </a:xfrm>
        </p:spPr>
        <p:txBody>
          <a:bodyPr>
            <a:normAutofit/>
          </a:bodyPr>
          <a:lstStyle/>
          <a:p>
            <a:r>
              <a:rPr lang="en-GB" b="1" dirty="0">
                <a:solidFill>
                  <a:srgbClr val="7030A0"/>
                </a:solidFill>
              </a:rPr>
              <a:t>Why Translate OA Literature and Materials?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85384" y="365125"/>
            <a:ext cx="1707718" cy="932622"/>
          </a:xfrm>
          <a:prstGeom prst="rect">
            <a:avLst/>
          </a:prstGeom>
        </p:spPr>
      </p:pic>
      <p:sp>
        <p:nvSpPr>
          <p:cNvPr id="5" name="TextBox 4"/>
          <p:cNvSpPr txBox="1"/>
          <p:nvPr/>
        </p:nvSpPr>
        <p:spPr>
          <a:xfrm>
            <a:off x="1727114" y="1459150"/>
            <a:ext cx="10101719" cy="4739759"/>
          </a:xfrm>
          <a:prstGeom prst="rect">
            <a:avLst/>
          </a:prstGeom>
          <a:noFill/>
        </p:spPr>
        <p:txBody>
          <a:bodyPr wrap="square" rtlCol="0" anchor="t">
            <a:spAutoFit/>
          </a:bodyPr>
          <a:lstStyle/>
          <a:p>
            <a:r>
              <a:rPr lang="en-GB" sz="2400" b="1" dirty="0">
                <a:solidFill>
                  <a:srgbClr val="0070C0"/>
                </a:solidFill>
              </a:rPr>
              <a:t>Within OA worldwide, relatively “small” countries can have more meetings per capita in comparison with some “larger” countries.  </a:t>
            </a:r>
            <a:endParaRPr lang="en-GB" sz="2400" b="1" dirty="0">
              <a:solidFill>
                <a:srgbClr val="0070C0"/>
              </a:solidFill>
              <a:cs typeface="Calibri"/>
            </a:endParaRPr>
          </a:p>
          <a:p>
            <a:endParaRPr lang="en-GB" sz="2400" b="1" dirty="0">
              <a:solidFill>
                <a:srgbClr val="0070C0"/>
              </a:solidFill>
              <a:cs typeface="Calibri"/>
            </a:endParaRPr>
          </a:p>
          <a:p>
            <a:r>
              <a:rPr lang="en-GB" sz="2400" b="1" dirty="0">
                <a:solidFill>
                  <a:srgbClr val="0070C0"/>
                </a:solidFill>
                <a:cs typeface="Calibri"/>
              </a:rPr>
              <a:t>T</a:t>
            </a:r>
            <a:r>
              <a:rPr lang="en-GB" sz="2400" b="1" dirty="0">
                <a:solidFill>
                  <a:srgbClr val="0070C0"/>
                </a:solidFill>
              </a:rPr>
              <a:t>here seems to be a direct correlation between a country’s number of meetings (and thus recovery!) and the amount of translated literature available in its specific language.  </a:t>
            </a:r>
            <a:endParaRPr lang="en-GB" sz="2400" b="1" dirty="0">
              <a:solidFill>
                <a:srgbClr val="0070C0"/>
              </a:solidFill>
              <a:cs typeface="Calibri"/>
            </a:endParaRPr>
          </a:p>
          <a:p>
            <a:endParaRPr lang="en-GB" sz="2400" b="1" dirty="0">
              <a:solidFill>
                <a:srgbClr val="0070C0"/>
              </a:solidFill>
              <a:cs typeface="Calibri"/>
            </a:endParaRPr>
          </a:p>
          <a:p>
            <a:r>
              <a:rPr lang="en-GB" sz="2800" b="1" i="1" dirty="0">
                <a:solidFill>
                  <a:srgbClr val="0070C0"/>
                </a:solidFill>
              </a:rPr>
              <a:t>Countries having a good supply of OA literature in their local languages is a direct result of members having a vision that </a:t>
            </a:r>
            <a:r>
              <a:rPr lang="en-GB" sz="2800" b="1" dirty="0">
                <a:solidFill>
                  <a:srgbClr val="0070C0"/>
                </a:solidFill>
              </a:rPr>
              <a:t>ALL</a:t>
            </a:r>
            <a:r>
              <a:rPr lang="en-GB" sz="2800" b="1" i="1" dirty="0">
                <a:solidFill>
                  <a:srgbClr val="0070C0"/>
                </a:solidFill>
              </a:rPr>
              <a:t>  OA literature be translated and made available locally.</a:t>
            </a:r>
            <a:endParaRPr lang="en-GB" sz="2800" b="1" i="1" dirty="0">
              <a:solidFill>
                <a:srgbClr val="0070C0"/>
              </a:solidFill>
              <a:cs typeface="Calibri"/>
            </a:endParaRPr>
          </a:p>
          <a:p>
            <a:endParaRPr lang="en-GB" sz="2000" dirty="0">
              <a:solidFill>
                <a:schemeClr val="accent2">
                  <a:lumMod val="75000"/>
                </a:schemeClr>
              </a:solidFill>
            </a:endParaRPr>
          </a:p>
          <a:p>
            <a:r>
              <a:rPr lang="en-GB" sz="3000" b="1" dirty="0">
                <a:solidFill>
                  <a:srgbClr val="C00000"/>
                </a:solidFill>
              </a:rPr>
              <a:t>  THE BOTTOM LINE? TRANSLATING LITERATURE SAVES LIVES</a:t>
            </a:r>
            <a:r>
              <a:rPr lang="en-GB" sz="3000" b="1" dirty="0">
                <a:solidFill>
                  <a:srgbClr val="C00000"/>
                </a:solidFill>
                <a:cs typeface="Calibri"/>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000">
            <a:off x="254580" y="4747389"/>
            <a:ext cx="1273542" cy="1914301"/>
          </a:xfrm>
          <a:prstGeom prst="rect">
            <a:avLst/>
          </a:prstGeom>
        </p:spPr>
      </p:pic>
      <p:sp>
        <p:nvSpPr>
          <p:cNvPr id="7" name="TextBox 6"/>
          <p:cNvSpPr txBox="1"/>
          <p:nvPr/>
        </p:nvSpPr>
        <p:spPr>
          <a:xfrm rot="-780000">
            <a:off x="89393" y="4331002"/>
            <a:ext cx="1144015" cy="430887"/>
          </a:xfrm>
          <a:prstGeom prst="rect">
            <a:avLst/>
          </a:prstGeom>
          <a:noFill/>
        </p:spPr>
        <p:txBody>
          <a:bodyPr wrap="square" rtlCol="0">
            <a:spAutoFit/>
          </a:bodyPr>
          <a:lstStyle/>
          <a:p>
            <a:r>
              <a:rPr lang="en-GB" sz="2200" b="1" dirty="0">
                <a:solidFill>
                  <a:srgbClr val="7030A0"/>
                </a:solidFill>
              </a:rPr>
              <a:t>Vision!</a:t>
            </a:r>
          </a:p>
        </p:txBody>
      </p:sp>
    </p:spTree>
    <p:extLst>
      <p:ext uri="{BB962C8B-B14F-4D97-AF65-F5344CB8AC3E}">
        <p14:creationId xmlns:p14="http://schemas.microsoft.com/office/powerpoint/2010/main" val="355645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4" y="49686"/>
            <a:ext cx="10515600" cy="1325563"/>
          </a:xfrm>
        </p:spPr>
        <p:txBody>
          <a:bodyPr>
            <a:normAutofit/>
          </a:bodyPr>
          <a:lstStyle/>
          <a:p>
            <a:r>
              <a:rPr lang="en-GB" sz="5000" b="1" dirty="0">
                <a:solidFill>
                  <a:srgbClr val="FF0000"/>
                </a:solidFill>
              </a:rPr>
              <a:t>OA Glossary of Words and Terms</a:t>
            </a:r>
            <a:endParaRPr lang="en-GB" sz="5000" b="1" dirty="0">
              <a:solidFill>
                <a:schemeClr val="accent2">
                  <a:lumMod val="75000"/>
                </a:schemeClr>
              </a:solidFill>
            </a:endParaRPr>
          </a:p>
        </p:txBody>
      </p:sp>
      <p:sp>
        <p:nvSpPr>
          <p:cNvPr id="3" name="Content Placeholder 2"/>
          <p:cNvSpPr>
            <a:spLocks noGrp="1"/>
          </p:cNvSpPr>
          <p:nvPr>
            <p:ph idx="1"/>
          </p:nvPr>
        </p:nvSpPr>
        <p:spPr>
          <a:xfrm>
            <a:off x="425002" y="1236372"/>
            <a:ext cx="11647024" cy="5378437"/>
          </a:xfrm>
        </p:spPr>
        <p:txBody>
          <a:bodyPr vert="horz" lIns="91440" tIns="45720" rIns="91440" bIns="45720" rtlCol="0" anchor="t">
            <a:normAutofit fontScale="77500" lnSpcReduction="20000"/>
          </a:bodyPr>
          <a:lstStyle/>
          <a:p>
            <a:pPr marL="0" indent="0">
              <a:buNone/>
            </a:pPr>
            <a:endParaRPr lang="en-GB" sz="2200" b="1" dirty="0">
              <a:solidFill>
                <a:srgbClr val="0070C0"/>
              </a:solidFill>
            </a:endParaRPr>
          </a:p>
          <a:p>
            <a:pPr marL="0" indent="0">
              <a:buNone/>
            </a:pPr>
            <a:r>
              <a:rPr lang="en-GB" sz="4000" b="1" dirty="0">
                <a:solidFill>
                  <a:srgbClr val="0070C0"/>
                </a:solidFill>
              </a:rPr>
              <a:t>Translate a glossary of OA’s special program words</a:t>
            </a:r>
            <a:r>
              <a:rPr lang="en-GB" sz="4000" dirty="0">
                <a:solidFill>
                  <a:srgbClr val="0070C0"/>
                </a:solidFill>
              </a:rPr>
              <a:t>.</a:t>
            </a:r>
          </a:p>
          <a:p>
            <a:pPr marL="0" indent="0">
              <a:buNone/>
            </a:pPr>
            <a:r>
              <a:rPr lang="en-GB" sz="3100" dirty="0">
                <a:solidFill>
                  <a:srgbClr val="0070C0"/>
                </a:solidFill>
              </a:rPr>
              <a:t>“We’ve found it helpful to start by compiling a list of program terms in the local language, for example: Higher Power, abstinence, plan of eating, food plan, sponsor, surrender, one day at a time, relapse, program. These terms appear often in OA literature and need to be translated the same each time they appear” </a:t>
            </a:r>
            <a:r>
              <a:rPr lang="en-GB" sz="3100" dirty="0">
                <a:solidFill>
                  <a:srgbClr val="0070C0"/>
                </a:solidFill>
                <a:hlinkClick r:id="rId2"/>
              </a:rPr>
              <a:t>(</a:t>
            </a:r>
            <a:r>
              <a:rPr lang="en-GB" sz="3100" i="1" dirty="0">
                <a:solidFill>
                  <a:srgbClr val="0070C0"/>
                </a:solidFill>
                <a:hlinkClick r:id="rId2"/>
              </a:rPr>
              <a:t>Translation Guidelines for OA Literature</a:t>
            </a:r>
            <a:r>
              <a:rPr lang="en-GB" sz="3100" dirty="0">
                <a:solidFill>
                  <a:srgbClr val="0070C0"/>
                </a:solidFill>
                <a:hlinkClick r:id="rId2"/>
              </a:rPr>
              <a:t>)</a:t>
            </a:r>
            <a:r>
              <a:rPr lang="en-GB" sz="3100" dirty="0">
                <a:solidFill>
                  <a:srgbClr val="0070C0"/>
                </a:solidFill>
              </a:rPr>
              <a:t>. </a:t>
            </a:r>
            <a:endParaRPr lang="en-GB" sz="3100" dirty="0">
              <a:solidFill>
                <a:srgbClr val="0070C0"/>
              </a:solidFill>
              <a:cs typeface="Calibri"/>
            </a:endParaRPr>
          </a:p>
          <a:p>
            <a:pPr marL="0" indent="0">
              <a:buNone/>
            </a:pPr>
            <a:endParaRPr lang="en-GB" sz="2200" dirty="0">
              <a:solidFill>
                <a:srgbClr val="0070C0"/>
              </a:solidFill>
            </a:endParaRPr>
          </a:p>
          <a:p>
            <a:pPr marL="0" indent="0">
              <a:buNone/>
            </a:pPr>
            <a:r>
              <a:rPr lang="en-GB" sz="3300" dirty="0">
                <a:solidFill>
                  <a:srgbClr val="0070C0"/>
                </a:solidFill>
              </a:rPr>
              <a:t>OA uses many words and expressions that are not necessarily common in everyday use. If your committee translates a glossary of program words and terms, it will save time and ensure consistency with future translations.</a:t>
            </a:r>
            <a:endParaRPr lang="en-GB" sz="3300" dirty="0">
              <a:solidFill>
                <a:srgbClr val="0070C0"/>
              </a:solidFill>
              <a:cs typeface="Calibri"/>
            </a:endParaRPr>
          </a:p>
          <a:p>
            <a:pPr marL="0" indent="0">
              <a:lnSpc>
                <a:spcPct val="120000"/>
              </a:lnSpc>
              <a:buNone/>
            </a:pPr>
            <a:r>
              <a:rPr lang="en-GB" sz="3100" b="1" dirty="0">
                <a:solidFill>
                  <a:srgbClr val="0070C0"/>
                </a:solidFill>
              </a:rPr>
              <a:t>Share your glossary with other groups and whenever you use a professional translator.</a:t>
            </a:r>
            <a:r>
              <a:rPr lang="en-GB" sz="3100" dirty="0">
                <a:solidFill>
                  <a:srgbClr val="0070C0"/>
                </a:solidFill>
              </a:rPr>
              <a:t> </a:t>
            </a:r>
          </a:p>
          <a:p>
            <a:pPr marL="0" indent="0">
              <a:buNone/>
            </a:pPr>
            <a:endParaRPr lang="en-GB" sz="2200" dirty="0">
              <a:solidFill>
                <a:srgbClr val="FF0000"/>
              </a:solidFill>
            </a:endParaRPr>
          </a:p>
          <a:p>
            <a:pPr marL="0" indent="0">
              <a:buNone/>
            </a:pPr>
            <a:r>
              <a:rPr lang="en-GB" sz="4000" dirty="0">
                <a:solidFill>
                  <a:srgbClr val="FF0000"/>
                </a:solidFill>
              </a:rPr>
              <a:t>A master </a:t>
            </a:r>
            <a:r>
              <a:rPr lang="en-GB" sz="4000" dirty="0">
                <a:solidFill>
                  <a:srgbClr val="FF0000"/>
                </a:solidFill>
                <a:hlinkClick r:id="rId3"/>
              </a:rPr>
              <a:t>OA Glossary </a:t>
            </a:r>
            <a:r>
              <a:rPr lang="en-GB" sz="4000" dirty="0">
                <a:solidFill>
                  <a:srgbClr val="FF0000"/>
                </a:solidFill>
              </a:rPr>
              <a:t>has been prepared in English.</a:t>
            </a:r>
          </a:p>
          <a:p>
            <a:pPr marL="0" indent="0">
              <a:buNone/>
            </a:pPr>
            <a:r>
              <a:rPr lang="en-GB" sz="4000" dirty="0">
                <a:solidFill>
                  <a:srgbClr val="FF0000"/>
                </a:solidFill>
              </a:rPr>
              <a:t>Find it at </a:t>
            </a:r>
            <a:r>
              <a:rPr lang="en-GB" sz="4000" dirty="0" err="1">
                <a:solidFill>
                  <a:srgbClr val="FF0000"/>
                </a:solidFill>
              </a:rPr>
              <a:t>oa.org</a:t>
            </a:r>
            <a:r>
              <a:rPr lang="en-GB" sz="4000" dirty="0">
                <a:solidFill>
                  <a:srgbClr val="FF0000"/>
                </a:solidFill>
              </a:rPr>
              <a:t>/site-map; click </a:t>
            </a:r>
            <a:r>
              <a:rPr lang="en-GB" sz="4000" dirty="0">
                <a:solidFill>
                  <a:srgbClr val="FF0000"/>
                </a:solidFill>
                <a:hlinkClick r:id="rId4"/>
              </a:rPr>
              <a:t>“Literature Translations.”</a:t>
            </a:r>
            <a:r>
              <a:rPr lang="en-GB" sz="4000" dirty="0">
                <a:solidFill>
                  <a:srgbClr val="FF0000"/>
                </a:solidFill>
              </a:rPr>
              <a:t> </a:t>
            </a:r>
            <a:endParaRPr lang="en-GB" sz="3600" dirty="0">
              <a:solidFill>
                <a:srgbClr val="0070C0"/>
              </a:solidFill>
              <a:cs typeface="Calibri"/>
            </a:endParaRPr>
          </a:p>
          <a:p>
            <a:pPr marL="0" indent="0">
              <a:buNone/>
            </a:pPr>
            <a:endParaRPr lang="en-GB" sz="2200" dirty="0">
              <a:solidFill>
                <a:srgbClr val="0070C0"/>
              </a:solidFill>
              <a:cs typeface="Calibri"/>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5265" y="196866"/>
            <a:ext cx="2350658" cy="1633218"/>
          </a:xfrm>
          <a:prstGeom prst="rect">
            <a:avLst/>
          </a:prstGeom>
        </p:spPr>
      </p:pic>
    </p:spTree>
    <p:extLst>
      <p:ext uri="{BB962C8B-B14F-4D97-AF65-F5344CB8AC3E}">
        <p14:creationId xmlns:p14="http://schemas.microsoft.com/office/powerpoint/2010/main" val="100340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304800"/>
            <a:ext cx="10810460" cy="1520825"/>
          </a:xfrm>
        </p:spPr>
        <p:txBody>
          <a:bodyPr>
            <a:normAutofit fontScale="90000"/>
          </a:bodyPr>
          <a:lstStyle/>
          <a:p>
            <a:pPr>
              <a:lnSpc>
                <a:spcPct val="100000"/>
              </a:lnSpc>
            </a:pPr>
            <a:r>
              <a:rPr lang="en-GB" sz="5600" b="1" u="sng" dirty="0">
                <a:solidFill>
                  <a:srgbClr val="7030A0"/>
                </a:solidFill>
              </a:rPr>
              <a:t>Translation Assistance Fund </a:t>
            </a:r>
            <a:br>
              <a:rPr lang="en-US" dirty="0">
                <a:latin typeface="+mj-ea"/>
                <a:cs typeface="+mj-ea"/>
              </a:rPr>
            </a:br>
            <a:r>
              <a:rPr lang="en-GB" sz="3100" b="1" dirty="0">
                <a:solidFill>
                  <a:srgbClr val="7030A0"/>
                </a:solidFill>
                <a:cs typeface="+mj-ea"/>
              </a:rPr>
              <a:t>M</a:t>
            </a:r>
            <a:r>
              <a:rPr lang="en-GB" sz="3100" b="1" dirty="0">
                <a:solidFill>
                  <a:srgbClr val="7030A0"/>
                </a:solidFill>
              </a:rPr>
              <a:t>embers may contribute to this new dedicated fund                                    to help translations worldwide</a:t>
            </a:r>
            <a:r>
              <a:rPr lang="en-GB" sz="3100" dirty="0">
                <a:solidFill>
                  <a:srgbClr val="7030A0"/>
                </a:solidFill>
              </a:rPr>
              <a:t>.</a:t>
            </a:r>
            <a:endParaRPr lang="en-GB" sz="3100" dirty="0"/>
          </a:p>
        </p:txBody>
      </p:sp>
      <p:sp>
        <p:nvSpPr>
          <p:cNvPr id="3" name="Content Placeholder 2"/>
          <p:cNvSpPr>
            <a:spLocks noGrp="1"/>
          </p:cNvSpPr>
          <p:nvPr>
            <p:ph idx="1"/>
          </p:nvPr>
        </p:nvSpPr>
        <p:spPr>
          <a:xfrm>
            <a:off x="838199" y="2226365"/>
            <a:ext cx="5543146" cy="4099260"/>
          </a:xfrm>
          <a:ln w="28575">
            <a:solidFill>
              <a:schemeClr val="accent2"/>
            </a:solidFill>
          </a:ln>
        </p:spPr>
        <p:txBody>
          <a:bodyPr vert="horz" lIns="91440" tIns="45720" rIns="91440" bIns="45720" rtlCol="0" anchor="t">
            <a:normAutofit/>
          </a:bodyPr>
          <a:lstStyle/>
          <a:p>
            <a:pPr marL="0" indent="0">
              <a:lnSpc>
                <a:spcPct val="120000"/>
              </a:lnSpc>
              <a:spcBef>
                <a:spcPts val="0"/>
              </a:spcBef>
              <a:buNone/>
            </a:pPr>
            <a:r>
              <a:rPr lang="en-GB" sz="3600" b="1" dirty="0">
                <a:solidFill>
                  <a:srgbClr val="FF0000"/>
                </a:solidFill>
              </a:rPr>
              <a:t>Go to </a:t>
            </a:r>
            <a:r>
              <a:rPr lang="en-GB" sz="3600" b="1" dirty="0">
                <a:solidFill>
                  <a:srgbClr val="FF0000"/>
                </a:solidFill>
                <a:hlinkClick r:id="rId2"/>
              </a:rPr>
              <a:t>oa.org/contribute</a:t>
            </a:r>
            <a:endParaRPr lang="en-GB" sz="3600" b="1" dirty="0">
              <a:solidFill>
                <a:srgbClr val="FF0000"/>
              </a:solidFill>
            </a:endParaRPr>
          </a:p>
          <a:p>
            <a:pPr marL="0" indent="0">
              <a:lnSpc>
                <a:spcPct val="120000"/>
              </a:lnSpc>
              <a:spcBef>
                <a:spcPts val="0"/>
              </a:spcBef>
              <a:buNone/>
            </a:pPr>
            <a:r>
              <a:rPr lang="en-GB" b="1" dirty="0">
                <a:solidFill>
                  <a:srgbClr val="FF0000"/>
                </a:solidFill>
              </a:rPr>
              <a:t>to find a mail-in form</a:t>
            </a:r>
          </a:p>
          <a:p>
            <a:pPr marL="0" indent="0">
              <a:lnSpc>
                <a:spcPct val="120000"/>
              </a:lnSpc>
              <a:spcBef>
                <a:spcPts val="0"/>
              </a:spcBef>
              <a:buNone/>
            </a:pPr>
            <a:r>
              <a:rPr lang="en-GB" b="1" dirty="0">
                <a:solidFill>
                  <a:srgbClr val="FF0000"/>
                </a:solidFill>
              </a:rPr>
              <a:t>or make an online contribution.</a:t>
            </a:r>
            <a:endParaRPr lang="en-GB" b="1" dirty="0">
              <a:solidFill>
                <a:srgbClr val="FF0000"/>
              </a:solidFill>
              <a:cs typeface="Calibri"/>
            </a:endParaRPr>
          </a:p>
          <a:p>
            <a:pPr marL="0" indent="0">
              <a:lnSpc>
                <a:spcPct val="100000"/>
              </a:lnSpc>
              <a:spcBef>
                <a:spcPts val="0"/>
              </a:spcBef>
              <a:buNone/>
            </a:pPr>
            <a:endParaRPr lang="en-GB" sz="2400" b="1" dirty="0">
              <a:solidFill>
                <a:srgbClr val="FF0000"/>
              </a:solidFill>
            </a:endParaRPr>
          </a:p>
          <a:p>
            <a:pPr marL="0" indent="0">
              <a:lnSpc>
                <a:spcPct val="100000"/>
              </a:lnSpc>
              <a:spcBef>
                <a:spcPts val="0"/>
              </a:spcBef>
              <a:buNone/>
            </a:pPr>
            <a:endParaRPr lang="en-GB" sz="2400" b="1" dirty="0">
              <a:solidFill>
                <a:srgbClr val="FF0000"/>
              </a:solidFill>
            </a:endParaRPr>
          </a:p>
          <a:p>
            <a:pPr marL="0" indent="0">
              <a:lnSpc>
                <a:spcPct val="100000"/>
              </a:lnSpc>
              <a:spcBef>
                <a:spcPts val="0"/>
              </a:spcBef>
              <a:buNone/>
            </a:pPr>
            <a:r>
              <a:rPr lang="en-GB" sz="2400" b="1" dirty="0">
                <a:solidFill>
                  <a:srgbClr val="FF0000"/>
                </a:solidFill>
              </a:rPr>
              <a:t>If you want to pay into this fund,</a:t>
            </a:r>
          </a:p>
          <a:p>
            <a:pPr marL="0" indent="0">
              <a:lnSpc>
                <a:spcPct val="100000"/>
              </a:lnSpc>
              <a:spcBef>
                <a:spcPts val="0"/>
              </a:spcBef>
              <a:buNone/>
            </a:pPr>
            <a:r>
              <a:rPr lang="en-GB" sz="2400" b="1" dirty="0">
                <a:solidFill>
                  <a:srgbClr val="FF0000"/>
                </a:solidFill>
              </a:rPr>
              <a:t>be sure to choose “Translation Fund”</a:t>
            </a:r>
          </a:p>
          <a:p>
            <a:pPr marL="0" indent="0">
              <a:lnSpc>
                <a:spcPct val="100000"/>
              </a:lnSpc>
              <a:spcBef>
                <a:spcPts val="0"/>
              </a:spcBef>
              <a:buNone/>
            </a:pPr>
            <a:r>
              <a:rPr lang="en-GB" sz="2400" b="1" dirty="0">
                <a:solidFill>
                  <a:srgbClr val="FF0000"/>
                </a:solidFill>
              </a:rPr>
              <a:t>as the designation for your contributions.</a:t>
            </a:r>
            <a:endParaRPr lang="en-GB" sz="2400" b="1" dirty="0"/>
          </a:p>
          <a:p>
            <a:pPr marL="0" indent="0">
              <a:buNone/>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103" t="21461" r="32666" b="24692"/>
          <a:stretch/>
        </p:blipFill>
        <p:spPr>
          <a:xfrm>
            <a:off x="9595097" y="171425"/>
            <a:ext cx="1801837" cy="1656299"/>
          </a:xfrm>
          <a:prstGeom prst="rect">
            <a:avLst/>
          </a:prstGeom>
        </p:spPr>
      </p:pic>
      <p:sp>
        <p:nvSpPr>
          <p:cNvPr id="7" name="TextBox 6"/>
          <p:cNvSpPr txBox="1"/>
          <p:nvPr/>
        </p:nvSpPr>
        <p:spPr>
          <a:xfrm>
            <a:off x="10179492" y="1825625"/>
            <a:ext cx="633046" cy="369332"/>
          </a:xfrm>
          <a:prstGeom prst="rect">
            <a:avLst/>
          </a:prstGeom>
          <a:solidFill>
            <a:srgbClr val="C00000"/>
          </a:solidFill>
          <a:ln>
            <a:solidFill>
              <a:schemeClr val="bg1"/>
            </a:solidFill>
          </a:ln>
        </p:spPr>
        <p:txBody>
          <a:bodyPr wrap="square" rtlCol="0">
            <a:spAutoFit/>
          </a:bodyPr>
          <a:lstStyle/>
          <a:p>
            <a:r>
              <a:rPr lang="en-GB" dirty="0">
                <a:solidFill>
                  <a:schemeClr val="bg1"/>
                </a:solidFill>
              </a:rPr>
              <a:t>Help</a:t>
            </a:r>
          </a:p>
        </p:txBody>
      </p:sp>
      <p:pic>
        <p:nvPicPr>
          <p:cNvPr id="8" name="Picture 7">
            <a:extLst>
              <a:ext uri="{FF2B5EF4-FFF2-40B4-BE49-F238E27FC236}">
                <a16:creationId xmlns:a16="http://schemas.microsoft.com/office/drawing/2014/main" id="{E0866C89-40EF-4BAD-8585-85394AA0589E}"/>
              </a:ext>
            </a:extLst>
          </p:cNvPr>
          <p:cNvPicPr>
            <a:picLocks noChangeAspect="1"/>
          </p:cNvPicPr>
          <p:nvPr/>
        </p:nvPicPr>
        <p:blipFill rotWithShape="1">
          <a:blip r:embed="rId4">
            <a:extLst>
              <a:ext uri="{28A0092B-C50C-407E-A947-70E740481C1C}">
                <a14:useLocalDpi xmlns:a14="http://schemas.microsoft.com/office/drawing/2010/main" val="0"/>
              </a:ext>
            </a:extLst>
          </a:blip>
          <a:srcRect l="25961" t="21472" r="25924" b="14854"/>
          <a:stretch/>
        </p:blipFill>
        <p:spPr>
          <a:xfrm>
            <a:off x="6600833" y="2216193"/>
            <a:ext cx="5491366" cy="4109432"/>
          </a:xfrm>
          <a:prstGeom prst="rect">
            <a:avLst/>
          </a:prstGeom>
        </p:spPr>
      </p:pic>
    </p:spTree>
    <p:extLst>
      <p:ext uri="{BB962C8B-B14F-4D97-AF65-F5344CB8AC3E}">
        <p14:creationId xmlns:p14="http://schemas.microsoft.com/office/powerpoint/2010/main" val="396043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30" y="500062"/>
            <a:ext cx="10604769" cy="1325563"/>
          </a:xfrm>
        </p:spPr>
        <p:txBody>
          <a:bodyPr>
            <a:normAutofit fontScale="90000"/>
          </a:bodyPr>
          <a:lstStyle/>
          <a:p>
            <a:r>
              <a:rPr lang="en-GB" sz="5600" b="1" u="sng" dirty="0">
                <a:solidFill>
                  <a:srgbClr val="7030A0"/>
                </a:solidFill>
              </a:rPr>
              <a:t>Financial Assistance Available</a:t>
            </a:r>
            <a:br>
              <a:rPr lang="en-US" dirty="0">
                <a:latin typeface="+mj-ea"/>
                <a:cs typeface="+mj-ea"/>
              </a:rPr>
            </a:br>
            <a:endParaRPr lang="en-GB" dirty="0"/>
          </a:p>
        </p:txBody>
      </p:sp>
      <p:sp>
        <p:nvSpPr>
          <p:cNvPr id="3" name="Content Placeholder 2"/>
          <p:cNvSpPr>
            <a:spLocks noGrp="1"/>
          </p:cNvSpPr>
          <p:nvPr>
            <p:ph idx="1"/>
          </p:nvPr>
        </p:nvSpPr>
        <p:spPr>
          <a:xfrm>
            <a:off x="749029" y="1624519"/>
            <a:ext cx="6371617" cy="4701106"/>
          </a:xfrm>
          <a:ln w="28575">
            <a:solidFill>
              <a:schemeClr val="accent2"/>
            </a:solidFill>
          </a:ln>
        </p:spPr>
        <p:txBody>
          <a:bodyPr vert="horz" lIns="91440" tIns="45720" rIns="91440" bIns="45720" rtlCol="0" anchor="t">
            <a:normAutofit fontScale="32500" lnSpcReduction="20000"/>
          </a:bodyPr>
          <a:lstStyle/>
          <a:p>
            <a:pPr marL="0" indent="0">
              <a:lnSpc>
                <a:spcPct val="120000"/>
              </a:lnSpc>
              <a:spcBef>
                <a:spcPts val="0"/>
              </a:spcBef>
              <a:buNone/>
            </a:pPr>
            <a:r>
              <a:rPr lang="en-GB" sz="6800" b="1" dirty="0">
                <a:solidFill>
                  <a:srgbClr val="FF0000"/>
                </a:solidFill>
              </a:rPr>
              <a:t>How to apply</a:t>
            </a:r>
          </a:p>
          <a:p>
            <a:pPr marL="0" indent="0">
              <a:lnSpc>
                <a:spcPct val="120000"/>
              </a:lnSpc>
              <a:spcBef>
                <a:spcPts val="0"/>
              </a:spcBef>
              <a:buNone/>
            </a:pPr>
            <a:r>
              <a:rPr lang="en-GB" sz="6800" b="1" dirty="0">
                <a:solidFill>
                  <a:srgbClr val="FF0000"/>
                </a:solidFill>
              </a:rPr>
              <a:t>using the </a:t>
            </a:r>
            <a:r>
              <a:rPr lang="en-GB" sz="6800" b="1" dirty="0">
                <a:solidFill>
                  <a:srgbClr val="FF0000"/>
                </a:solidFill>
                <a:hlinkClick r:id="rId2"/>
              </a:rPr>
              <a:t>Translation Assistance Fund Application</a:t>
            </a:r>
            <a:r>
              <a:rPr lang="en-GB" sz="6800" b="1" dirty="0">
                <a:solidFill>
                  <a:srgbClr val="FF0000"/>
                </a:solidFill>
              </a:rPr>
              <a:t>: </a:t>
            </a:r>
          </a:p>
          <a:p>
            <a:pPr marL="0" indent="0">
              <a:lnSpc>
                <a:spcPct val="120000"/>
              </a:lnSpc>
              <a:spcBef>
                <a:spcPts val="0"/>
              </a:spcBef>
              <a:buNone/>
            </a:pPr>
            <a:endParaRPr lang="en-GB" sz="5000" dirty="0">
              <a:solidFill>
                <a:srgbClr val="FF0000"/>
              </a:solidFill>
            </a:endParaRPr>
          </a:p>
          <a:p>
            <a:pPr>
              <a:lnSpc>
                <a:spcPct val="120000"/>
              </a:lnSpc>
              <a:spcBef>
                <a:spcPts val="0"/>
              </a:spcBef>
            </a:pPr>
            <a:r>
              <a:rPr lang="en-GB" sz="6200" dirty="0">
                <a:solidFill>
                  <a:srgbClr val="FF0000"/>
                </a:solidFill>
              </a:rPr>
              <a:t>Find the form at oa.org/site-map;                                        click </a:t>
            </a:r>
            <a:r>
              <a:rPr lang="en-GB" sz="6200" dirty="0">
                <a:solidFill>
                  <a:srgbClr val="FF0000"/>
                </a:solidFill>
                <a:hlinkClick r:id="rId3"/>
              </a:rPr>
              <a:t>“Literature Translations.”</a:t>
            </a:r>
            <a:endParaRPr lang="en-GB" sz="6200" dirty="0">
              <a:solidFill>
                <a:srgbClr val="FF0000"/>
              </a:solidFill>
            </a:endParaRPr>
          </a:p>
          <a:p>
            <a:pPr marL="0" indent="0">
              <a:lnSpc>
                <a:spcPct val="120000"/>
              </a:lnSpc>
              <a:spcBef>
                <a:spcPts val="0"/>
              </a:spcBef>
              <a:buNone/>
            </a:pPr>
            <a:endParaRPr lang="en-GB" sz="6200" dirty="0">
              <a:solidFill>
                <a:srgbClr val="FF0000"/>
              </a:solidFill>
            </a:endParaRPr>
          </a:p>
          <a:p>
            <a:pPr>
              <a:lnSpc>
                <a:spcPct val="120000"/>
              </a:lnSpc>
              <a:spcBef>
                <a:spcPts val="0"/>
              </a:spcBef>
            </a:pPr>
            <a:r>
              <a:rPr lang="en-GB" sz="6200" dirty="0">
                <a:solidFill>
                  <a:srgbClr val="FF0000"/>
                </a:solidFill>
              </a:rPr>
              <a:t>Send completed applications to the World Service Office before February 1, June 1, or October 1 every year.</a:t>
            </a:r>
          </a:p>
          <a:p>
            <a:pPr marL="0" indent="0">
              <a:lnSpc>
                <a:spcPct val="120000"/>
              </a:lnSpc>
              <a:spcBef>
                <a:spcPts val="0"/>
              </a:spcBef>
              <a:buNone/>
            </a:pPr>
            <a:endParaRPr lang="en-GB" sz="6200" dirty="0">
              <a:solidFill>
                <a:srgbClr val="FF0000"/>
              </a:solidFill>
            </a:endParaRPr>
          </a:p>
          <a:p>
            <a:pPr>
              <a:lnSpc>
                <a:spcPct val="120000"/>
              </a:lnSpc>
              <a:spcBef>
                <a:spcPts val="0"/>
              </a:spcBef>
            </a:pPr>
            <a:r>
              <a:rPr lang="en-GB" sz="6200" dirty="0">
                <a:solidFill>
                  <a:srgbClr val="FF0000"/>
                </a:solidFill>
              </a:rPr>
              <a:t>Watch for periodic reminders sent out by the WSO.</a:t>
            </a:r>
          </a:p>
          <a:p>
            <a:pPr marL="0" indent="0">
              <a:lnSpc>
                <a:spcPct val="120000"/>
              </a:lnSpc>
              <a:spcBef>
                <a:spcPts val="0"/>
              </a:spcBef>
              <a:buNone/>
            </a:pPr>
            <a:endParaRPr lang="en-GB" sz="6200" dirty="0">
              <a:solidFill>
                <a:srgbClr val="FF0000"/>
              </a:solidFill>
            </a:endParaRPr>
          </a:p>
          <a:p>
            <a:pPr marL="0" indent="0">
              <a:lnSpc>
                <a:spcPct val="120000"/>
              </a:lnSpc>
              <a:spcBef>
                <a:spcPts val="0"/>
              </a:spcBef>
              <a:buNone/>
            </a:pPr>
            <a:endParaRPr lang="en-GB" sz="6200" dirty="0">
              <a:solidFill>
                <a:srgbClr val="FF0000"/>
              </a:solidFill>
            </a:endParaRPr>
          </a:p>
          <a:p>
            <a:pPr marL="0" indent="0">
              <a:lnSpc>
                <a:spcPct val="120000"/>
              </a:lnSpc>
              <a:spcBef>
                <a:spcPts val="0"/>
              </a:spcBef>
              <a:buNone/>
            </a:pPr>
            <a:r>
              <a:rPr lang="en-GB" sz="6200" i="1" dirty="0">
                <a:solidFill>
                  <a:srgbClr val="FF0000"/>
                </a:solidFill>
              </a:rPr>
              <a:t>The Translations budget is approved by</a:t>
            </a:r>
          </a:p>
          <a:p>
            <a:pPr marL="0" indent="0">
              <a:lnSpc>
                <a:spcPct val="120000"/>
              </a:lnSpc>
              <a:spcBef>
                <a:spcPts val="0"/>
              </a:spcBef>
              <a:buNone/>
            </a:pPr>
            <a:r>
              <a:rPr lang="en-GB" sz="6200" i="1" dirty="0">
                <a:solidFill>
                  <a:srgbClr val="FF0000"/>
                </a:solidFill>
              </a:rPr>
              <a:t>the Board of Trustees (BOT) and allocated by the International Publications / Translations Committee.</a:t>
            </a:r>
            <a:endParaRPr lang="en-GB" sz="6200" i="1" dirty="0">
              <a:solidFill>
                <a:srgbClr val="FF0000"/>
              </a:solidFill>
              <a:cs typeface="Calibri"/>
            </a:endParaRPr>
          </a:p>
          <a:p>
            <a:pPr marL="0" lvl="0" indent="0">
              <a:buNone/>
            </a:pPr>
            <a:endParaRPr lang="en-GB" sz="2900" dirty="0"/>
          </a:p>
          <a:p>
            <a:endParaRPr lang="en-GB" dirty="0"/>
          </a:p>
        </p:txBody>
      </p:sp>
      <p:sp>
        <p:nvSpPr>
          <p:cNvPr id="5" name="TextBox 4"/>
          <p:cNvSpPr txBox="1"/>
          <p:nvPr/>
        </p:nvSpPr>
        <p:spPr>
          <a:xfrm>
            <a:off x="7888021" y="3832635"/>
            <a:ext cx="3551708" cy="2492990"/>
          </a:xfrm>
          <a:prstGeom prst="rect">
            <a:avLst/>
          </a:prstGeom>
          <a:noFill/>
          <a:ln w="28575">
            <a:solidFill>
              <a:schemeClr val="accent2"/>
            </a:solidFill>
          </a:ln>
        </p:spPr>
        <p:txBody>
          <a:bodyPr wrap="square" rtlCol="0" anchor="t">
            <a:spAutoFit/>
          </a:bodyPr>
          <a:lstStyle/>
          <a:p>
            <a:r>
              <a:rPr lang="en-GB" sz="2000" b="1" u="sng" dirty="0">
                <a:solidFill>
                  <a:srgbClr val="FF0000"/>
                </a:solidFill>
                <a:cs typeface="Calibri"/>
              </a:rPr>
              <a:t>Regional assistance funds</a:t>
            </a:r>
          </a:p>
          <a:p>
            <a:r>
              <a:rPr lang="en-GB" sz="2000" b="1" u="sng" dirty="0">
                <a:solidFill>
                  <a:srgbClr val="FF0000"/>
                </a:solidFill>
                <a:cs typeface="Calibri"/>
              </a:rPr>
              <a:t>may be available too.</a:t>
            </a:r>
          </a:p>
          <a:p>
            <a:endParaRPr lang="en-GB" dirty="0">
              <a:solidFill>
                <a:srgbClr val="FF0000"/>
              </a:solidFill>
            </a:endParaRPr>
          </a:p>
          <a:p>
            <a:r>
              <a:rPr lang="en-GB" sz="2000" dirty="0">
                <a:solidFill>
                  <a:srgbClr val="FF0000"/>
                </a:solidFill>
              </a:rPr>
              <a:t>Check with your region to see</a:t>
            </a:r>
          </a:p>
          <a:p>
            <a:r>
              <a:rPr lang="en-GB" sz="2000" dirty="0">
                <a:solidFill>
                  <a:srgbClr val="FF0000"/>
                </a:solidFill>
              </a:rPr>
              <a:t>if any translation funds are available (as in Region Nine)</a:t>
            </a:r>
          </a:p>
          <a:p>
            <a:r>
              <a:rPr lang="en-GB" sz="2000" dirty="0">
                <a:solidFill>
                  <a:srgbClr val="FF0000"/>
                </a:solidFill>
              </a:rPr>
              <a:t>and how to apply. </a:t>
            </a:r>
            <a:endParaRPr lang="en-GB" sz="2000" dirty="0">
              <a:solidFill>
                <a:srgbClr val="FF0000"/>
              </a:solidFill>
              <a:cs typeface="Calibri"/>
            </a:endParaRPr>
          </a:p>
          <a:p>
            <a:endParaRPr lang="en-GB"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0103" t="21461" r="32666" b="24692"/>
          <a:stretch/>
        </p:blipFill>
        <p:spPr>
          <a:xfrm>
            <a:off x="9250404" y="1117667"/>
            <a:ext cx="1801837" cy="1656299"/>
          </a:xfrm>
          <a:prstGeom prst="rect">
            <a:avLst/>
          </a:prstGeom>
        </p:spPr>
      </p:pic>
      <p:sp>
        <p:nvSpPr>
          <p:cNvPr id="7" name="TextBox 6"/>
          <p:cNvSpPr txBox="1"/>
          <p:nvPr/>
        </p:nvSpPr>
        <p:spPr>
          <a:xfrm rot="10800000" flipH="1" flipV="1">
            <a:off x="8618105" y="2189166"/>
            <a:ext cx="632299" cy="369332"/>
          </a:xfrm>
          <a:prstGeom prst="rect">
            <a:avLst/>
          </a:prstGeom>
          <a:solidFill>
            <a:srgbClr val="C00000"/>
          </a:solidFill>
          <a:ln>
            <a:solidFill>
              <a:schemeClr val="bg1"/>
            </a:solidFill>
          </a:ln>
        </p:spPr>
        <p:txBody>
          <a:bodyPr wrap="square" rtlCol="0">
            <a:spAutoFit/>
          </a:bodyPr>
          <a:lstStyle/>
          <a:p>
            <a:r>
              <a:rPr lang="en-GB" dirty="0">
                <a:solidFill>
                  <a:schemeClr val="bg1"/>
                </a:solidFill>
              </a:rPr>
              <a:t>Help</a:t>
            </a:r>
          </a:p>
        </p:txBody>
      </p:sp>
    </p:spTree>
    <p:extLst>
      <p:ext uri="{BB962C8B-B14F-4D97-AF65-F5344CB8AC3E}">
        <p14:creationId xmlns:p14="http://schemas.microsoft.com/office/powerpoint/2010/main" val="318971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126A-D059-458E-8544-14B63DB46D76}"/>
              </a:ext>
            </a:extLst>
          </p:cNvPr>
          <p:cNvSpPr>
            <a:spLocks noGrp="1"/>
          </p:cNvSpPr>
          <p:nvPr>
            <p:ph type="title"/>
          </p:nvPr>
        </p:nvSpPr>
        <p:spPr>
          <a:xfrm>
            <a:off x="276639" y="132522"/>
            <a:ext cx="11053970" cy="2027018"/>
          </a:xfrm>
        </p:spPr>
        <p:txBody>
          <a:bodyPr>
            <a:normAutofit/>
          </a:bodyPr>
          <a:lstStyle/>
          <a:p>
            <a:pPr>
              <a:lnSpc>
                <a:spcPct val="100000"/>
              </a:lnSpc>
            </a:pPr>
            <a:r>
              <a:rPr lang="en-GB" b="1" u="sng" dirty="0">
                <a:solidFill>
                  <a:srgbClr val="FF0000"/>
                </a:solidFill>
              </a:rPr>
              <a:t>Translating Material from </a:t>
            </a:r>
            <a:r>
              <a:rPr lang="en-GB" sz="4800" b="1" u="sng" dirty="0">
                <a:solidFill>
                  <a:srgbClr val="FF0000"/>
                </a:solidFill>
                <a:hlinkClick r:id="rId2"/>
              </a:rPr>
              <a:t>oa.org</a:t>
            </a:r>
            <a:r>
              <a:rPr lang="en-GB" sz="4800" b="1" u="sng" dirty="0">
                <a:solidFill>
                  <a:srgbClr val="FF0000"/>
                </a:solidFill>
              </a:rPr>
              <a:t>:</a:t>
            </a:r>
            <a:br>
              <a:rPr lang="en-GB" sz="4800" b="1" u="sng" dirty="0">
                <a:solidFill>
                  <a:srgbClr val="FF0000"/>
                </a:solidFill>
              </a:rPr>
            </a:br>
            <a:r>
              <a:rPr lang="en-GB" sz="4800" b="1" dirty="0">
                <a:solidFill>
                  <a:srgbClr val="FF0000"/>
                </a:solidFill>
              </a:rPr>
              <a:t>		</a:t>
            </a:r>
            <a:r>
              <a:rPr lang="en-GB" b="1" u="sng" dirty="0">
                <a:solidFill>
                  <a:srgbClr val="FF0000"/>
                </a:solidFill>
              </a:rPr>
              <a:t>Documents, Text, and Downloads</a:t>
            </a:r>
            <a:endParaRPr lang="en-GB" u="sng" dirty="0">
              <a:solidFill>
                <a:srgbClr val="FF0000"/>
              </a:solidFill>
            </a:endParaRPr>
          </a:p>
        </p:txBody>
      </p:sp>
      <p:sp>
        <p:nvSpPr>
          <p:cNvPr id="3" name="Content Placeholder 2">
            <a:extLst>
              <a:ext uri="{FF2B5EF4-FFF2-40B4-BE49-F238E27FC236}">
                <a16:creationId xmlns:a16="http://schemas.microsoft.com/office/drawing/2014/main" id="{B3A7C028-05F3-4D59-989B-37BB4597C89A}"/>
              </a:ext>
            </a:extLst>
          </p:cNvPr>
          <p:cNvSpPr>
            <a:spLocks noGrp="1"/>
          </p:cNvSpPr>
          <p:nvPr>
            <p:ph idx="1"/>
          </p:nvPr>
        </p:nvSpPr>
        <p:spPr>
          <a:xfrm>
            <a:off x="276639" y="2159540"/>
            <a:ext cx="11696589" cy="4597737"/>
          </a:xfrm>
        </p:spPr>
        <p:txBody>
          <a:bodyPr vert="horz" lIns="91440" tIns="45720" rIns="91440" bIns="45720" rtlCol="0" anchor="t">
            <a:noAutofit/>
          </a:bodyPr>
          <a:lstStyle/>
          <a:p>
            <a:pPr marL="0" indent="0">
              <a:buNone/>
            </a:pPr>
            <a:r>
              <a:rPr lang="en-GB" sz="2400" dirty="0">
                <a:solidFill>
                  <a:srgbClr val="0070C0"/>
                </a:solidFill>
              </a:rPr>
              <a:t>Non-English-speaking registered groups and service bodies may now translate and distribute any downloadable document, file, or text on oa.org without seeking permission from the World Service Office. </a:t>
            </a:r>
            <a:r>
              <a:rPr lang="en-GB" sz="2400" i="1" dirty="0">
                <a:solidFill>
                  <a:srgbClr val="0070C0"/>
                </a:solidFill>
              </a:rPr>
              <a:t>This does NOT include permission to reprint photos. </a:t>
            </a:r>
          </a:p>
          <a:p>
            <a:pPr marL="0" indent="0">
              <a:buNone/>
            </a:pPr>
            <a:r>
              <a:rPr lang="en-GB" sz="2400" dirty="0">
                <a:solidFill>
                  <a:srgbClr val="0070C0"/>
                </a:solidFill>
              </a:rPr>
              <a:t>These new procedures and guidelines create greater parity among all OA groups and service bodies that wish to carry the message and support the recovery of our worldwide Fellowship.</a:t>
            </a:r>
            <a:r>
              <a:rPr lang="en-GB" sz="2400" dirty="0">
                <a:solidFill>
                  <a:srgbClr val="0070C0"/>
                </a:solidFill>
                <a:cs typeface="Calibri"/>
              </a:rPr>
              <a:t> </a:t>
            </a:r>
            <a:r>
              <a:rPr lang="en-GB" sz="2400" dirty="0">
                <a:solidFill>
                  <a:srgbClr val="0070C0"/>
                </a:solidFill>
              </a:rPr>
              <a:t>Translated OA documents must include the following citation, written in the language of the translation:</a:t>
            </a:r>
            <a:endParaRPr lang="en-GB" sz="2400" dirty="0">
              <a:solidFill>
                <a:srgbClr val="0070C0"/>
              </a:solidFill>
              <a:cs typeface="Calibri"/>
            </a:endParaRPr>
          </a:p>
          <a:p>
            <a:pPr marL="0" indent="0" algn="ctr">
              <a:lnSpc>
                <a:spcPct val="100000"/>
              </a:lnSpc>
              <a:spcBef>
                <a:spcPts val="0"/>
              </a:spcBef>
              <a:buNone/>
            </a:pPr>
            <a:r>
              <a:rPr lang="en-GB" sz="2400" dirty="0">
                <a:solidFill>
                  <a:srgbClr val="0070C0"/>
                </a:solidFill>
              </a:rPr>
              <a:t>“This is a translation of OA-approved literature. © [date of translation] </a:t>
            </a:r>
            <a:endParaRPr lang="en-GB" sz="2400" dirty="0">
              <a:solidFill>
                <a:srgbClr val="0070C0"/>
              </a:solidFill>
              <a:cs typeface="Calibri"/>
            </a:endParaRPr>
          </a:p>
          <a:p>
            <a:pPr marL="0" indent="0" algn="ctr">
              <a:lnSpc>
                <a:spcPct val="100000"/>
              </a:lnSpc>
              <a:spcBef>
                <a:spcPts val="0"/>
              </a:spcBef>
              <a:buNone/>
            </a:pPr>
            <a:r>
              <a:rPr lang="en-GB" sz="2400" dirty="0">
                <a:solidFill>
                  <a:srgbClr val="0070C0"/>
                </a:solidFill>
              </a:rPr>
              <a:t>Copyright Overeaters Anonymous, Inc. All rights reserved.”</a:t>
            </a:r>
          </a:p>
          <a:p>
            <a:pPr marL="0" indent="0" algn="ctr">
              <a:lnSpc>
                <a:spcPct val="100000"/>
              </a:lnSpc>
              <a:spcBef>
                <a:spcPts val="0"/>
              </a:spcBef>
              <a:buNone/>
            </a:pPr>
            <a:endParaRPr lang="en-GB" sz="2400" dirty="0">
              <a:solidFill>
                <a:srgbClr val="0070C0"/>
              </a:solidFill>
              <a:cs typeface="Calibri"/>
            </a:endParaRPr>
          </a:p>
          <a:p>
            <a:pPr marL="0" indent="0">
              <a:buNone/>
            </a:pPr>
            <a:r>
              <a:rPr lang="en-GB" sz="2200" dirty="0">
                <a:solidFill>
                  <a:srgbClr val="0070C0"/>
                </a:solidFill>
              </a:rPr>
              <a:t>Groups and service bodies are also required to provide a digital copy of any published translated literature to the WSO. </a:t>
            </a:r>
            <a:r>
              <a:rPr lang="en-GB" sz="2200" b="1" dirty="0">
                <a:solidFill>
                  <a:srgbClr val="0070C0"/>
                </a:solidFill>
              </a:rPr>
              <a:t>For more information, go to </a:t>
            </a:r>
            <a:r>
              <a:rPr lang="en-GB" sz="2200" b="1" dirty="0" err="1">
                <a:solidFill>
                  <a:srgbClr val="0070C0"/>
                </a:solidFill>
              </a:rPr>
              <a:t>oa.org</a:t>
            </a:r>
            <a:r>
              <a:rPr lang="en-GB" sz="2200" b="1" dirty="0">
                <a:solidFill>
                  <a:srgbClr val="0070C0"/>
                </a:solidFill>
              </a:rPr>
              <a:t>/site-map; click </a:t>
            </a:r>
            <a:r>
              <a:rPr lang="en-GB" sz="2200" b="1" dirty="0">
                <a:solidFill>
                  <a:srgbClr val="0070C0"/>
                </a:solidFill>
                <a:hlinkClick r:id="rId3"/>
              </a:rPr>
              <a:t>“Copyright Requests.”</a:t>
            </a:r>
            <a:endParaRPr lang="en-GB" sz="2200" b="1" dirty="0">
              <a:solidFill>
                <a:srgbClr val="0070C0"/>
              </a:solidFill>
              <a:cs typeface="Calibri"/>
            </a:endParaRPr>
          </a:p>
        </p:txBody>
      </p:sp>
    </p:spTree>
    <p:extLst>
      <p:ext uri="{BB962C8B-B14F-4D97-AF65-F5344CB8AC3E}">
        <p14:creationId xmlns:p14="http://schemas.microsoft.com/office/powerpoint/2010/main" val="492297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9712</TotalTime>
  <Words>1392</Words>
  <Application>Microsoft Macintosh PowerPoint</Application>
  <PresentationFormat>Widescreen</PresentationFormat>
  <Paragraphs>251</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 Calligraphy</vt:lpstr>
      <vt:lpstr>Office Theme</vt:lpstr>
      <vt:lpstr>Overeaters Anonymous   Translations </vt:lpstr>
      <vt:lpstr> Overeaters Anonymous is a Fellowship of individuals who, through shared experience, strength, and hope, are recovering from compulsive overeating. We welcome everyone who wants to stop eating compulsively. There are no dues or fees for members; we are self-supporting through our own contributions, neither soliciting nor accepting outside donations. OA is not affiliated with any public or private organization, political movement, ideology, or religious doctrine; we take no position on outside issues. Our primary purpose is to abstain from compulsive eating and compulsive food behaviors and to carry the message of recovery through the Twelve Steps of OA to those who still suffer.  </vt:lpstr>
      <vt:lpstr>     The Importance of Translating OA Literature </vt:lpstr>
      <vt:lpstr>Priorities</vt:lpstr>
      <vt:lpstr>Why Translate OA Literature and Materials?</vt:lpstr>
      <vt:lpstr>OA Glossary of Words and Terms</vt:lpstr>
      <vt:lpstr>Translation Assistance Fund  Members may contribute to this new dedicated fund                                    to help translations worldwide.</vt:lpstr>
      <vt:lpstr>Financial Assistance Available </vt:lpstr>
      <vt:lpstr>Translating Material from oa.org:   Documents, Text, and Downloads</vt:lpstr>
      <vt:lpstr>Translation Guidelines for OA Literature</vt:lpstr>
      <vt:lpstr>Translation Guidelines for OA Literature: a Summary </vt:lpstr>
      <vt:lpstr>PowerPoint Presentation</vt:lpstr>
      <vt:lpstr>3) What is a License and why is it needed?     Licenses are agreements that protect copyright:  OA owns all its materials and text. </vt:lpstr>
      <vt:lpstr>4) The Two-Step Licensing Process</vt:lpstr>
      <vt:lpstr>License 1</vt:lpstr>
      <vt:lpstr>License 2</vt:lpstr>
      <vt:lpstr>5) Translations Committees</vt:lpstr>
      <vt:lpstr>6) Suggestions For Choosing Translators</vt:lpstr>
      <vt:lpstr>7) Validating (a)</vt:lpstr>
      <vt:lpstr>7) Validating (b)</vt:lpstr>
      <vt:lpstr>7) Validating (c)</vt:lpstr>
      <vt:lpstr>8) Printing</vt:lpstr>
      <vt:lpstr>9) Selling and Royalties (a)</vt:lpstr>
      <vt:lpstr>9) Selling and Royalties (b)</vt:lpstr>
      <vt:lpstr>Why do we translate OA Literature?  Because of our OA Responsibility Pledge.</vt:lpstr>
      <vt:lpstr>Thank you for your interest and your service.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Overeaters Anonymous R9  Translations Workshop</dc:title>
  <dc:creator>Stella Cooke</dc:creator>
  <cp:lastModifiedBy>DeDe DeMoss</cp:lastModifiedBy>
  <cp:revision>484</cp:revision>
  <cp:lastPrinted>2018-05-03T16:24:27Z</cp:lastPrinted>
  <dcterms:created xsi:type="dcterms:W3CDTF">2016-08-16T21:44:34Z</dcterms:created>
  <dcterms:modified xsi:type="dcterms:W3CDTF">2018-05-10T19:33:45Z</dcterms:modified>
  <cp:contentStatus/>
</cp:coreProperties>
</file>